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74" r:id="rId3"/>
    <p:sldId id="262" r:id="rId4"/>
    <p:sldId id="263" r:id="rId5"/>
    <p:sldId id="266" r:id="rId6"/>
    <p:sldId id="257" r:id="rId7"/>
    <p:sldId id="258" r:id="rId8"/>
    <p:sldId id="261" r:id="rId9"/>
    <p:sldId id="267" r:id="rId10"/>
    <p:sldId id="270" r:id="rId11"/>
    <p:sldId id="264" r:id="rId12"/>
    <p:sldId id="273" r:id="rId13"/>
    <p:sldId id="272" r:id="rId14"/>
    <p:sldId id="268" r:id="rId15"/>
    <p:sldId id="271" r:id="rId16"/>
  </p:sldIdLst>
  <p:sldSz cx="9144000" cy="6858000" type="screen4x3"/>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A2F9"/>
    <a:srgbClr val="FCD5B5"/>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88575" autoAdjust="0"/>
  </p:normalViewPr>
  <p:slideViewPr>
    <p:cSldViewPr>
      <p:cViewPr>
        <p:scale>
          <a:sx n="100" d="100"/>
          <a:sy n="100" d="100"/>
        </p:scale>
        <p:origin x="-1950" y="-1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768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0"/>
            <a:ext cx="2889938" cy="487680"/>
          </a:xfrm>
          <a:prstGeom prst="rect">
            <a:avLst/>
          </a:prstGeom>
        </p:spPr>
        <p:txBody>
          <a:bodyPr vert="horz" lIns="91440" tIns="45720" rIns="91440" bIns="45720" rtlCol="0"/>
          <a:lstStyle>
            <a:lvl1pPr algn="r">
              <a:defRPr sz="1200"/>
            </a:lvl1pPr>
          </a:lstStyle>
          <a:p>
            <a:fld id="{01F64AF5-4928-427D-865E-00985F13F71E}" type="datetimeFigureOut">
              <a:rPr lang="en-AU" smtClean="0"/>
              <a:t>25/01/2018</a:t>
            </a:fld>
            <a:endParaRPr lang="en-AU"/>
          </a:p>
        </p:txBody>
      </p:sp>
      <p:sp>
        <p:nvSpPr>
          <p:cNvPr id="4" name="Footer Placeholder 3"/>
          <p:cNvSpPr>
            <a:spLocks noGrp="1"/>
          </p:cNvSpPr>
          <p:nvPr>
            <p:ph type="ftr" sz="quarter" idx="2"/>
          </p:nvPr>
        </p:nvSpPr>
        <p:spPr>
          <a:xfrm>
            <a:off x="0" y="9264227"/>
            <a:ext cx="2889938" cy="48768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264227"/>
            <a:ext cx="2889938" cy="487680"/>
          </a:xfrm>
          <a:prstGeom prst="rect">
            <a:avLst/>
          </a:prstGeom>
        </p:spPr>
        <p:txBody>
          <a:bodyPr vert="horz" lIns="91440" tIns="45720" rIns="91440" bIns="45720" rtlCol="0" anchor="b"/>
          <a:lstStyle>
            <a:lvl1pPr algn="r">
              <a:defRPr sz="1200"/>
            </a:lvl1pPr>
          </a:lstStyle>
          <a:p>
            <a:fld id="{CC05E055-16F6-4724-800E-0693B2BFA951}" type="slidenum">
              <a:rPr lang="en-AU" smtClean="0"/>
              <a:t>‹#›</a:t>
            </a:fld>
            <a:endParaRPr lang="en-AU"/>
          </a:p>
        </p:txBody>
      </p:sp>
    </p:spTree>
    <p:extLst>
      <p:ext uri="{BB962C8B-B14F-4D97-AF65-F5344CB8AC3E}">
        <p14:creationId xmlns:p14="http://schemas.microsoft.com/office/powerpoint/2010/main" val="1112873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768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777607" y="0"/>
            <a:ext cx="2889938" cy="487680"/>
          </a:xfrm>
          <a:prstGeom prst="rect">
            <a:avLst/>
          </a:prstGeom>
        </p:spPr>
        <p:txBody>
          <a:bodyPr vert="horz" lIns="91440" tIns="45720" rIns="91440" bIns="45720" rtlCol="0"/>
          <a:lstStyle>
            <a:lvl1pPr algn="r">
              <a:defRPr sz="1200"/>
            </a:lvl1pPr>
          </a:lstStyle>
          <a:p>
            <a:fld id="{10AA0287-54FA-4D19-83B8-5868A241E449}" type="datetimeFigureOut">
              <a:rPr lang="en-AU" smtClean="0"/>
              <a:t>25/01/2018</a:t>
            </a:fld>
            <a:endParaRPr lang="en-AU"/>
          </a:p>
        </p:txBody>
      </p:sp>
      <p:sp>
        <p:nvSpPr>
          <p:cNvPr id="4" name="Slide Image Placeholder 3"/>
          <p:cNvSpPr>
            <a:spLocks noGrp="1" noRot="1" noChangeAspect="1"/>
          </p:cNvSpPr>
          <p:nvPr>
            <p:ph type="sldImg" idx="2"/>
          </p:nvPr>
        </p:nvSpPr>
        <p:spPr>
          <a:xfrm>
            <a:off x="896938" y="731838"/>
            <a:ext cx="4875212" cy="36576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66909" y="4632960"/>
            <a:ext cx="5335270" cy="438912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264227"/>
            <a:ext cx="2889938" cy="48768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777607" y="9264227"/>
            <a:ext cx="2889938" cy="487680"/>
          </a:xfrm>
          <a:prstGeom prst="rect">
            <a:avLst/>
          </a:prstGeom>
        </p:spPr>
        <p:txBody>
          <a:bodyPr vert="horz" lIns="91440" tIns="45720" rIns="91440" bIns="45720" rtlCol="0" anchor="b"/>
          <a:lstStyle>
            <a:lvl1pPr algn="r">
              <a:defRPr sz="1200"/>
            </a:lvl1pPr>
          </a:lstStyle>
          <a:p>
            <a:fld id="{4AFCBFAE-19B1-49C5-A8AD-33221439C177}" type="slidenum">
              <a:rPr lang="en-AU" smtClean="0"/>
              <a:t>‹#›</a:t>
            </a:fld>
            <a:endParaRPr lang="en-AU"/>
          </a:p>
        </p:txBody>
      </p:sp>
    </p:spTree>
    <p:extLst>
      <p:ext uri="{BB962C8B-B14F-4D97-AF65-F5344CB8AC3E}">
        <p14:creationId xmlns:p14="http://schemas.microsoft.com/office/powerpoint/2010/main" val="219688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baseline="0" dirty="0" smtClean="0"/>
              <a:t>Note:</a:t>
            </a:r>
            <a:r>
              <a:rPr lang="en-AU" baseline="0" dirty="0" smtClean="0"/>
              <a:t> This slideshow is colour-coded so that individual elements of planning and conducting can be considered, as well as the investigation in its entirety. Some or all of the slideshow can be used to meet pedagogical needs.</a:t>
            </a:r>
            <a:endParaRPr lang="en-AU" dirty="0"/>
          </a:p>
        </p:txBody>
      </p:sp>
      <p:sp>
        <p:nvSpPr>
          <p:cNvPr id="4" name="Slide Number Placeholder 3"/>
          <p:cNvSpPr>
            <a:spLocks noGrp="1"/>
          </p:cNvSpPr>
          <p:nvPr>
            <p:ph type="sldNum" sz="quarter" idx="10"/>
          </p:nvPr>
        </p:nvSpPr>
        <p:spPr/>
        <p:txBody>
          <a:bodyPr/>
          <a:lstStyle/>
          <a:p>
            <a:fld id="{4AFCBFAE-19B1-49C5-A8AD-33221439C177}" type="slidenum">
              <a:rPr lang="en-AU" smtClean="0"/>
              <a:t>2</a:t>
            </a:fld>
            <a:endParaRPr lang="en-AU"/>
          </a:p>
        </p:txBody>
      </p:sp>
    </p:spTree>
    <p:extLst>
      <p:ext uri="{BB962C8B-B14F-4D97-AF65-F5344CB8AC3E}">
        <p14:creationId xmlns:p14="http://schemas.microsoft.com/office/powerpoint/2010/main" val="2613896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AFCBFAE-19B1-49C5-A8AD-33221439C177}" type="slidenum">
              <a:rPr lang="en-AU" smtClean="0"/>
              <a:t>12</a:t>
            </a:fld>
            <a:endParaRPr lang="en-AU"/>
          </a:p>
        </p:txBody>
      </p:sp>
    </p:spTree>
    <p:extLst>
      <p:ext uri="{BB962C8B-B14F-4D97-AF65-F5344CB8AC3E}">
        <p14:creationId xmlns:p14="http://schemas.microsoft.com/office/powerpoint/2010/main" val="85593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115371511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4054324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1678785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3158985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AU"/>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960944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AU"/>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3101740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AU"/>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48039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336158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2649695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1246283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A2A918-B988-474F-9E2A-04BC65399614}" type="datetimeFigureOut">
              <a:rPr lang="en-AU" smtClean="0"/>
              <a:t>25/01/2018</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09FC253-B585-45C8-BC9A-685F2ED5687A}" type="slidenum">
              <a:rPr lang="en-AU" smtClean="0"/>
              <a:t>‹#›</a:t>
            </a:fld>
            <a:endParaRPr lang="en-AU"/>
          </a:p>
        </p:txBody>
      </p:sp>
    </p:spTree>
    <p:extLst>
      <p:ext uri="{BB962C8B-B14F-4D97-AF65-F5344CB8AC3E}">
        <p14:creationId xmlns:p14="http://schemas.microsoft.com/office/powerpoint/2010/main" val="89986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p:cNvSpPr/>
          <p:nvPr userDrawn="1"/>
        </p:nvSpPr>
        <p:spPr>
          <a:xfrm>
            <a:off x="0" y="6695787"/>
            <a:ext cx="1940280" cy="169277"/>
          </a:xfrm>
          <a:prstGeom prst="rect">
            <a:avLst/>
          </a:prstGeom>
        </p:spPr>
        <p:txBody>
          <a:bodyPr wrap="square">
            <a:spAutoFit/>
          </a:bodyPr>
          <a:lstStyle/>
          <a:p>
            <a:pPr algn="l" rtl="0"/>
            <a:r>
              <a:rPr lang="en-US" sz="500" b="0" i="0" u="none" strike="noStrike" kern="1200" baseline="0" dirty="0" smtClean="0">
                <a:solidFill>
                  <a:srgbClr val="000000"/>
                </a:solidFill>
                <a:latin typeface="Arial"/>
                <a:ea typeface="+mn-ea"/>
                <a:cs typeface="Arial"/>
              </a:rPr>
              <a:t>Sci_Y03_Y06_SS_FairTests</a:t>
            </a:r>
          </a:p>
        </p:txBody>
      </p:sp>
      <p:pic>
        <p:nvPicPr>
          <p:cNvPr id="11" name="Picture 10" descr="C2CIcon.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6144" y="6557350"/>
            <a:ext cx="424150" cy="184018"/>
          </a:xfrm>
          <a:prstGeom prst="rect">
            <a:avLst/>
          </a:prstGeom>
        </p:spPr>
      </p:pic>
      <p:pic>
        <p:nvPicPr>
          <p:cNvPr id="12" name="Picture 11" descr="Qld-CoA-1LS-S-mono-webTRANS.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7753964" y="6575577"/>
            <a:ext cx="1313166" cy="227142"/>
          </a:xfrm>
          <a:prstGeom prst="rect">
            <a:avLst/>
          </a:prstGeom>
        </p:spPr>
      </p:pic>
      <p:pic>
        <p:nvPicPr>
          <p:cNvPr id="13" name="Picture 12" descr="../../../../../../../../Volumes/Data/Coredata/DevArea/C2C/ePublishing/Templates/logos/20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3563888" y="6605324"/>
            <a:ext cx="1719220" cy="208052"/>
          </a:xfrm>
          <a:prstGeom prst="rect">
            <a:avLst/>
          </a:prstGeom>
          <a:noFill/>
          <a:ln>
            <a:noFill/>
          </a:ln>
        </p:spPr>
      </p:pic>
    </p:spTree>
    <p:extLst>
      <p:ext uri="{BB962C8B-B14F-4D97-AF65-F5344CB8AC3E}">
        <p14:creationId xmlns:p14="http://schemas.microsoft.com/office/powerpoint/2010/main" val="55317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0.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196753"/>
            <a:ext cx="5542384" cy="2403698"/>
          </a:xfrm>
        </p:spPr>
        <p:txBody>
          <a:bodyPr>
            <a:noAutofit/>
          </a:bodyPr>
          <a:lstStyle/>
          <a:p>
            <a:r>
              <a:rPr lang="en-AU" dirty="0" smtClean="0">
                <a:solidFill>
                  <a:srgbClr val="4CA2F9"/>
                </a:solidFill>
                <a:latin typeface="Arial" panose="020B0604020202020204" pitchFamily="34" charset="0"/>
                <a:cs typeface="Arial" panose="020B0604020202020204" pitchFamily="34" charset="0"/>
              </a:rPr>
              <a:t>Planning and conducting investigations </a:t>
            </a:r>
            <a:br>
              <a:rPr lang="en-AU" dirty="0" smtClean="0">
                <a:solidFill>
                  <a:srgbClr val="4CA2F9"/>
                </a:solidFill>
                <a:latin typeface="Arial" panose="020B0604020202020204" pitchFamily="34" charset="0"/>
                <a:cs typeface="Arial" panose="020B0604020202020204" pitchFamily="34" charset="0"/>
              </a:rPr>
            </a:br>
            <a:r>
              <a:rPr lang="en-AU" dirty="0" smtClean="0">
                <a:solidFill>
                  <a:srgbClr val="4CA2F9"/>
                </a:solidFill>
                <a:latin typeface="Arial" panose="020B0604020202020204" pitchFamily="34" charset="0"/>
                <a:cs typeface="Arial" panose="020B0604020202020204" pitchFamily="34" charset="0"/>
              </a:rPr>
              <a:t>using fair testing</a:t>
            </a:r>
            <a:endParaRPr lang="en-AU" dirty="0">
              <a:solidFill>
                <a:srgbClr val="4CA2F9"/>
              </a:solidFill>
              <a:latin typeface="Arial" panose="020B0604020202020204" pitchFamily="34" charset="0"/>
              <a:cs typeface="Arial" panose="020B0604020202020204" pitchFamily="34" charset="0"/>
            </a:endParaRPr>
          </a:p>
        </p:txBody>
      </p:sp>
      <p:pic>
        <p:nvPicPr>
          <p:cNvPr id="2050" name="Picture 2" descr="G:\8047_C2C\SCIENCE\2016 MAINTENANCE\V8 Slideshows\what is a scientist SS\Sci_Y04_U3_Half Polly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96136" y="1412776"/>
            <a:ext cx="2969493" cy="5110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607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AU" dirty="0" smtClean="0">
                <a:latin typeface="Arial" panose="020B0604020202020204" pitchFamily="34" charset="0"/>
                <a:cs typeface="Arial" panose="020B0604020202020204" pitchFamily="34" charset="0"/>
              </a:rPr>
              <a:t>The steps of planning and conducting an investigation. </a:t>
            </a:r>
            <a:endParaRPr lang="en-AU" dirty="0">
              <a:latin typeface="Arial" panose="020B0604020202020204" pitchFamily="34" charset="0"/>
              <a:cs typeface="Arial" panose="020B0604020202020204" pitchFamily="34" charset="0"/>
            </a:endParaRPr>
          </a:p>
        </p:txBody>
      </p:sp>
      <p:grpSp>
        <p:nvGrpSpPr>
          <p:cNvPr id="3" name="Group 2"/>
          <p:cNvGrpSpPr/>
          <p:nvPr/>
        </p:nvGrpSpPr>
        <p:grpSpPr>
          <a:xfrm>
            <a:off x="2771800" y="1726356"/>
            <a:ext cx="3600400" cy="4222924"/>
            <a:chOff x="2842667" y="1726356"/>
            <a:chExt cx="3600400" cy="4222924"/>
          </a:xfrm>
        </p:grpSpPr>
        <p:sp>
          <p:nvSpPr>
            <p:cNvPr id="4" name="Rounded Rectangle 3">
              <a:hlinkClick r:id="rId3" action="ppaction://hlinksldjump"/>
            </p:cNvPr>
            <p:cNvSpPr/>
            <p:nvPr/>
          </p:nvSpPr>
          <p:spPr>
            <a:xfrm>
              <a:off x="2842667" y="1726356"/>
              <a:ext cx="3600400" cy="62252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solidFill>
                    <a:schemeClr val="tx1"/>
                  </a:solidFill>
                </a:rPr>
                <a:t>Question for investigation</a:t>
              </a:r>
              <a:endParaRPr lang="en-AU" sz="2400" dirty="0">
                <a:solidFill>
                  <a:schemeClr val="tx1"/>
                </a:solidFill>
              </a:endParaRPr>
            </a:p>
          </p:txBody>
        </p:sp>
        <p:sp>
          <p:nvSpPr>
            <p:cNvPr id="5" name="Down Arrow 4"/>
            <p:cNvSpPr/>
            <p:nvPr/>
          </p:nvSpPr>
          <p:spPr>
            <a:xfrm>
              <a:off x="4498851" y="2420887"/>
              <a:ext cx="288032" cy="43204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ounded Rectangle 5">
              <a:hlinkClick r:id="rId4" action="ppaction://hlinksldjump"/>
            </p:cNvPr>
            <p:cNvSpPr/>
            <p:nvPr/>
          </p:nvSpPr>
          <p:spPr>
            <a:xfrm>
              <a:off x="2842667" y="2924943"/>
              <a:ext cx="3600400" cy="648072"/>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solidFill>
                    <a:schemeClr val="tx1"/>
                  </a:solidFill>
                </a:rPr>
                <a:t>Make a prediction</a:t>
              </a:r>
              <a:endParaRPr lang="en-AU" sz="2400" dirty="0">
                <a:solidFill>
                  <a:schemeClr val="tx1"/>
                </a:solidFill>
              </a:endParaRPr>
            </a:p>
          </p:txBody>
        </p:sp>
        <p:sp>
          <p:nvSpPr>
            <p:cNvPr id="7" name="Down Arrow 6"/>
            <p:cNvSpPr/>
            <p:nvPr/>
          </p:nvSpPr>
          <p:spPr>
            <a:xfrm>
              <a:off x="4498851" y="3645023"/>
              <a:ext cx="288032" cy="43204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ounded Rectangle 7">
              <a:hlinkClick r:id="rId5" action="ppaction://hlinksldjump"/>
            </p:cNvPr>
            <p:cNvSpPr/>
            <p:nvPr/>
          </p:nvSpPr>
          <p:spPr>
            <a:xfrm>
              <a:off x="2842667" y="4149079"/>
              <a:ext cx="3600400" cy="648072"/>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solidFill>
                    <a:schemeClr val="tx1"/>
                  </a:solidFill>
                </a:rPr>
                <a:t>Plan a fair test</a:t>
              </a:r>
              <a:endParaRPr lang="en-AU" sz="2400" dirty="0">
                <a:solidFill>
                  <a:schemeClr val="tx1"/>
                </a:solidFill>
              </a:endParaRPr>
            </a:p>
          </p:txBody>
        </p:sp>
        <p:sp>
          <p:nvSpPr>
            <p:cNvPr id="9" name="Down Arrow 8"/>
            <p:cNvSpPr/>
            <p:nvPr/>
          </p:nvSpPr>
          <p:spPr>
            <a:xfrm>
              <a:off x="4498851" y="4869159"/>
              <a:ext cx="288032" cy="43204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ounded Rectangle 9">
              <a:hlinkClick r:id="rId6" action="ppaction://hlinksldjump"/>
            </p:cNvPr>
            <p:cNvSpPr/>
            <p:nvPr/>
          </p:nvSpPr>
          <p:spPr>
            <a:xfrm>
              <a:off x="2842667" y="5373216"/>
              <a:ext cx="3600400" cy="576064"/>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solidFill>
                    <a:schemeClr val="tx1"/>
                  </a:solidFill>
                </a:rPr>
                <a:t>Conduct your investigation</a:t>
              </a:r>
              <a:endParaRPr lang="en-AU" sz="2400" dirty="0">
                <a:solidFill>
                  <a:schemeClr val="tx1"/>
                </a:solidFill>
              </a:endParaRPr>
            </a:p>
          </p:txBody>
        </p:sp>
      </p:grpSp>
      <p:pic>
        <p:nvPicPr>
          <p:cNvPr id="11" name="Picture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78146" y="5454299"/>
            <a:ext cx="773800" cy="783013"/>
          </a:xfrm>
          <a:prstGeom prst="rect">
            <a:avLst/>
          </a:prstGeom>
        </p:spPr>
      </p:pic>
    </p:spTree>
    <p:extLst>
      <p:ext uri="{BB962C8B-B14F-4D97-AF65-F5344CB8AC3E}">
        <p14:creationId xmlns:p14="http://schemas.microsoft.com/office/powerpoint/2010/main" val="3689449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078"/>
            <a:ext cx="8229600" cy="788642"/>
          </a:xfrm>
        </p:spPr>
        <p:txBody>
          <a:bodyPr/>
          <a:lstStyle/>
          <a:p>
            <a:r>
              <a:rPr lang="en-AU" dirty="0" smtClean="0">
                <a:latin typeface="Arial"/>
                <a:cs typeface="Arial"/>
              </a:rPr>
              <a:t>Planning and conducting</a:t>
            </a:r>
            <a:endParaRPr lang="en-AU" dirty="0">
              <a:latin typeface="Arial"/>
              <a:cs typeface="Arial"/>
            </a:endParaRPr>
          </a:p>
        </p:txBody>
      </p:sp>
      <p:pic>
        <p:nvPicPr>
          <p:cNvPr id="1026" name="Picture 2" descr="Sapling, Plant, Growing, Seedling, Growth, Potted Plan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1268760"/>
            <a:ext cx="8783960" cy="52886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5576" y="836712"/>
            <a:ext cx="7632848" cy="369332"/>
          </a:xfrm>
          <a:prstGeom prst="rect">
            <a:avLst/>
          </a:prstGeom>
          <a:noFill/>
        </p:spPr>
        <p:txBody>
          <a:bodyPr wrap="square" rtlCol="0">
            <a:spAutoFit/>
          </a:bodyPr>
          <a:lstStyle/>
          <a:p>
            <a:pPr algn="ctr"/>
            <a:r>
              <a:rPr lang="en-AU" dirty="0" smtClean="0"/>
              <a:t>You want to test if this brand of fertiliser really does make plants grow taller.</a:t>
            </a:r>
            <a:endParaRPr lang="en-AU" dirty="0"/>
          </a:p>
        </p:txBody>
      </p:sp>
      <p:pic>
        <p:nvPicPr>
          <p:cNvPr id="1028" name="Picture 4" descr="Paper Bag Lunch Clip Ar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9592" y="1298595"/>
            <a:ext cx="2427802" cy="3827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20567066">
            <a:off x="1290430" y="2298377"/>
            <a:ext cx="1674979" cy="461665"/>
          </a:xfrm>
          <a:prstGeom prst="rect">
            <a:avLst/>
          </a:prstGeom>
          <a:noFill/>
        </p:spPr>
        <p:txBody>
          <a:bodyPr wrap="square" rtlCol="0">
            <a:spAutoFit/>
          </a:bodyPr>
          <a:lstStyle/>
          <a:p>
            <a:pPr algn="ctr"/>
            <a:r>
              <a:rPr lang="en-AU" sz="2400" dirty="0" smtClean="0">
                <a:solidFill>
                  <a:srgbClr val="00B050"/>
                </a:solidFill>
                <a:latin typeface="Adobe Gothic Std B" pitchFamily="34" charset="-128"/>
                <a:ea typeface="Adobe Gothic Std B" pitchFamily="34" charset="-128"/>
              </a:rPr>
              <a:t>Plant GRO</a:t>
            </a:r>
            <a:endParaRPr lang="en-AU" sz="2400" dirty="0">
              <a:solidFill>
                <a:srgbClr val="00B050"/>
              </a:solidFill>
              <a:latin typeface="Adobe Gothic Std B" pitchFamily="34" charset="-128"/>
              <a:ea typeface="Adobe Gothic Std B" pitchFamily="34" charset="-128"/>
            </a:endParaRPr>
          </a:p>
        </p:txBody>
      </p:sp>
      <p:sp>
        <p:nvSpPr>
          <p:cNvPr id="6" name="TextBox 5"/>
          <p:cNvSpPr txBox="1"/>
          <p:nvPr/>
        </p:nvSpPr>
        <p:spPr>
          <a:xfrm rot="20347273">
            <a:off x="1788780" y="2840578"/>
            <a:ext cx="1364082" cy="1200329"/>
          </a:xfrm>
          <a:prstGeom prst="rect">
            <a:avLst/>
          </a:prstGeom>
          <a:noFill/>
        </p:spPr>
        <p:txBody>
          <a:bodyPr wrap="square" rtlCol="0">
            <a:spAutoFit/>
          </a:bodyPr>
          <a:lstStyle/>
          <a:p>
            <a:r>
              <a:rPr lang="en-AU" dirty="0" smtClean="0">
                <a:solidFill>
                  <a:srgbClr val="00B050"/>
                </a:solidFill>
                <a:latin typeface="Adobe Gothic Std B" pitchFamily="34" charset="-128"/>
                <a:ea typeface="Adobe Gothic Std B" pitchFamily="34" charset="-128"/>
              </a:rPr>
              <a:t>Make your plants grow taller!</a:t>
            </a:r>
            <a:endParaRPr lang="en-AU" dirty="0">
              <a:solidFill>
                <a:srgbClr val="00B050"/>
              </a:solidFill>
              <a:latin typeface="Adobe Gothic Std B" pitchFamily="34" charset="-128"/>
              <a:ea typeface="Adobe Gothic Std B" pitchFamily="34" charset="-128"/>
            </a:endParaRPr>
          </a:p>
        </p:txBody>
      </p:sp>
      <p:pic>
        <p:nvPicPr>
          <p:cNvPr id="102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301920">
            <a:off x="2748624" y="3193229"/>
            <a:ext cx="373835" cy="652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5109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AU" dirty="0" smtClean="0">
                <a:latin typeface="Arial" panose="020B0604020202020204" pitchFamily="34" charset="0"/>
                <a:cs typeface="Arial" panose="020B0604020202020204" pitchFamily="34" charset="0"/>
              </a:rPr>
              <a:t>First you would think of a </a:t>
            </a:r>
            <a:r>
              <a:rPr lang="en-AU" dirty="0" smtClean="0">
                <a:solidFill>
                  <a:srgbClr val="FF0000"/>
                </a:solidFill>
                <a:latin typeface="Arial" panose="020B0604020202020204" pitchFamily="34" charset="0"/>
                <a:cs typeface="Arial" panose="020B0604020202020204" pitchFamily="34" charset="0"/>
              </a:rPr>
              <a:t>question</a:t>
            </a:r>
            <a:r>
              <a:rPr lang="en-AU" dirty="0" smtClean="0">
                <a:latin typeface="Arial" panose="020B0604020202020204" pitchFamily="34" charset="0"/>
                <a:cs typeface="Arial" panose="020B0604020202020204" pitchFamily="34" charset="0"/>
              </a:rPr>
              <a:t> to investigate.</a:t>
            </a:r>
            <a:endParaRPr lang="en-AU" dirty="0">
              <a:latin typeface="Arial" panose="020B0604020202020204" pitchFamily="34" charset="0"/>
              <a:cs typeface="Arial" panose="020B0604020202020204" pitchFamily="34" charset="0"/>
            </a:endParaRPr>
          </a:p>
        </p:txBody>
      </p:sp>
      <p:pic>
        <p:nvPicPr>
          <p:cNvPr id="1026" name="Picture 2" descr="G:\8047_C2C\SCIENCE\2016 MAINTENANCE\V8 Slideshows\what is a scientist SS\Sci_Y04_U3_Half Polly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2472433"/>
            <a:ext cx="1944216" cy="4158461"/>
          </a:xfrm>
          <a:prstGeom prst="rect">
            <a:avLst/>
          </a:prstGeom>
          <a:noFill/>
          <a:extLst>
            <a:ext uri="{909E8E84-426E-40DD-AFC4-6F175D3DCCD1}">
              <a14:hiddenFill xmlns:a14="http://schemas.microsoft.com/office/drawing/2010/main">
                <a:solidFill>
                  <a:srgbClr val="FFFFFF"/>
                </a:solidFill>
              </a14:hiddenFill>
            </a:ext>
          </a:extLst>
        </p:spPr>
      </p:pic>
      <p:sp>
        <p:nvSpPr>
          <p:cNvPr id="3" name="Cloud Callout 2"/>
          <p:cNvSpPr/>
          <p:nvPr/>
        </p:nvSpPr>
        <p:spPr>
          <a:xfrm>
            <a:off x="2987824" y="1340768"/>
            <a:ext cx="5832648" cy="3528392"/>
          </a:xfrm>
          <a:prstGeom prst="cloudCallout">
            <a:avLst>
              <a:gd name="adj1" fmla="val -67218"/>
              <a:gd name="adj2" fmla="val -8870"/>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smtClean="0">
                <a:solidFill>
                  <a:schemeClr val="tx1"/>
                </a:solidFill>
                <a:latin typeface="Arial" panose="020B0604020202020204" pitchFamily="34" charset="0"/>
                <a:cs typeface="Arial" panose="020B0604020202020204" pitchFamily="34" charset="0"/>
              </a:rPr>
              <a:t>What happens to </a:t>
            </a:r>
            <a:r>
              <a:rPr lang="en-AU" sz="2800" b="1" dirty="0" smtClean="0">
                <a:solidFill>
                  <a:schemeClr val="tx1"/>
                </a:solidFill>
                <a:latin typeface="Arial" panose="020B0604020202020204" pitchFamily="34" charset="0"/>
                <a:cs typeface="Arial" panose="020B0604020202020204" pitchFamily="34" charset="0"/>
              </a:rPr>
              <a:t>plant growth</a:t>
            </a:r>
            <a:r>
              <a:rPr lang="en-AU" sz="2800" dirty="0" smtClean="0">
                <a:solidFill>
                  <a:schemeClr val="tx1"/>
                </a:solidFill>
                <a:latin typeface="Arial" panose="020B0604020202020204" pitchFamily="34" charset="0"/>
                <a:cs typeface="Arial" panose="020B0604020202020204" pitchFamily="34" charset="0"/>
              </a:rPr>
              <a:t> when I </a:t>
            </a:r>
            <a:r>
              <a:rPr lang="en-AU" sz="2800" b="1" dirty="0" smtClean="0">
                <a:solidFill>
                  <a:schemeClr val="tx1"/>
                </a:solidFill>
                <a:latin typeface="Arial" panose="020B0604020202020204" pitchFamily="34" charset="0"/>
                <a:cs typeface="Arial" panose="020B0604020202020204" pitchFamily="34" charset="0"/>
              </a:rPr>
              <a:t>add the fertiliser </a:t>
            </a:r>
            <a:r>
              <a:rPr lang="en-AU" sz="2800" dirty="0" smtClean="0">
                <a:solidFill>
                  <a:schemeClr val="tx1"/>
                </a:solidFill>
                <a:latin typeface="Arial" panose="020B0604020202020204" pitchFamily="34" charset="0"/>
                <a:cs typeface="Arial" panose="020B0604020202020204" pitchFamily="34" charset="0"/>
              </a:rPr>
              <a:t>to the potting mix?</a:t>
            </a:r>
            <a:endParaRPr lang="en-AU" sz="2800" dirty="0">
              <a:solidFill>
                <a:schemeClr val="tx1"/>
              </a:solidFill>
              <a:latin typeface="Arial" panose="020B0604020202020204" pitchFamily="34" charset="0"/>
              <a:cs typeface="Arial" panose="020B0604020202020204" pitchFamily="34" charset="0"/>
            </a:endParaRPr>
          </a:p>
        </p:txBody>
      </p:sp>
      <p:pic>
        <p:nvPicPr>
          <p:cNvPr id="5" name="Picture 4">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28384" y="5589240"/>
            <a:ext cx="773800" cy="783013"/>
          </a:xfrm>
          <a:prstGeom prst="rect">
            <a:avLst/>
          </a:prstGeom>
        </p:spPr>
      </p:pic>
    </p:spTree>
    <p:extLst>
      <p:ext uri="{BB962C8B-B14F-4D97-AF65-F5344CB8AC3E}">
        <p14:creationId xmlns:p14="http://schemas.microsoft.com/office/powerpoint/2010/main" val="2296616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AU" dirty="0">
                <a:latin typeface="Arial" panose="020B0604020202020204" pitchFamily="34" charset="0"/>
                <a:cs typeface="Arial" panose="020B0604020202020204" pitchFamily="34" charset="0"/>
              </a:rPr>
              <a:t>Then make a </a:t>
            </a:r>
            <a:r>
              <a:rPr lang="en-AU" dirty="0">
                <a:solidFill>
                  <a:srgbClr val="FF0000"/>
                </a:solidFill>
                <a:latin typeface="Arial" panose="020B0604020202020204" pitchFamily="34" charset="0"/>
                <a:cs typeface="Arial" panose="020B0604020202020204" pitchFamily="34" charset="0"/>
              </a:rPr>
              <a:t>prediction</a:t>
            </a:r>
            <a:r>
              <a:rPr lang="en-AU" dirty="0">
                <a:latin typeface="Arial" panose="020B0604020202020204" pitchFamily="34" charset="0"/>
                <a:cs typeface="Arial" panose="020B0604020202020204" pitchFamily="34" charset="0"/>
              </a:rPr>
              <a:t>.</a:t>
            </a:r>
          </a:p>
        </p:txBody>
      </p:sp>
      <p:pic>
        <p:nvPicPr>
          <p:cNvPr id="1026" name="Picture 2" descr="G:\8047_C2C\SCIENCE\2016 MAINTENANCE\V8 Slideshows\what is a scientist SS\Sci_Y04_U3_Half Polly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8320" y="2492896"/>
            <a:ext cx="1944216" cy="4158461"/>
          </a:xfrm>
          <a:prstGeom prst="rect">
            <a:avLst/>
          </a:prstGeom>
          <a:noFill/>
          <a:extLst>
            <a:ext uri="{909E8E84-426E-40DD-AFC4-6F175D3DCCD1}">
              <a14:hiddenFill xmlns:a14="http://schemas.microsoft.com/office/drawing/2010/main">
                <a:solidFill>
                  <a:srgbClr val="FFFFFF"/>
                </a:solidFill>
              </a14:hiddenFill>
            </a:ext>
          </a:extLst>
        </p:spPr>
      </p:pic>
      <p:sp>
        <p:nvSpPr>
          <p:cNvPr id="3" name="Cloud Callout 2"/>
          <p:cNvSpPr/>
          <p:nvPr/>
        </p:nvSpPr>
        <p:spPr>
          <a:xfrm>
            <a:off x="3131840" y="1484784"/>
            <a:ext cx="5472608" cy="3744416"/>
          </a:xfrm>
          <a:prstGeom prst="cloudCallout">
            <a:avLst>
              <a:gd name="adj1" fmla="val -63549"/>
              <a:gd name="adj2" fmla="val -138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b="1" dirty="0" smtClean="0">
                <a:solidFill>
                  <a:srgbClr val="FF0000"/>
                </a:solidFill>
                <a:latin typeface="Arial" panose="020B0604020202020204" pitchFamily="34" charset="0"/>
                <a:cs typeface="Arial" panose="020B0604020202020204" pitchFamily="34" charset="0"/>
              </a:rPr>
              <a:t>If</a:t>
            </a:r>
            <a:r>
              <a:rPr lang="en-AU" sz="2400" dirty="0" smtClean="0">
                <a:solidFill>
                  <a:schemeClr val="tx1"/>
                </a:solidFill>
                <a:latin typeface="Arial" panose="020B0604020202020204" pitchFamily="34" charset="0"/>
                <a:cs typeface="Arial" panose="020B0604020202020204" pitchFamily="34" charset="0"/>
              </a:rPr>
              <a:t> I add fertiliser</a:t>
            </a:r>
            <a:r>
              <a:rPr lang="en-AU" sz="2400" b="1" i="1" dirty="0" smtClean="0">
                <a:solidFill>
                  <a:schemeClr val="tx1"/>
                </a:solidFill>
                <a:latin typeface="Arial" panose="020B0604020202020204" pitchFamily="34" charset="0"/>
                <a:cs typeface="Arial" panose="020B0604020202020204" pitchFamily="34" charset="0"/>
              </a:rPr>
              <a:t> </a:t>
            </a:r>
          </a:p>
          <a:p>
            <a:pPr algn="ctr"/>
            <a:r>
              <a:rPr lang="en-AU" sz="2400" dirty="0" smtClean="0">
                <a:solidFill>
                  <a:schemeClr val="tx1"/>
                </a:solidFill>
                <a:latin typeface="Arial" panose="020B0604020202020204" pitchFamily="34" charset="0"/>
                <a:cs typeface="Arial" panose="020B0604020202020204" pitchFamily="34" charset="0"/>
              </a:rPr>
              <a:t>to the soil </a:t>
            </a:r>
          </a:p>
          <a:p>
            <a:pPr algn="ctr"/>
            <a:r>
              <a:rPr lang="en-AU" sz="2400" b="1" dirty="0" smtClean="0">
                <a:solidFill>
                  <a:srgbClr val="FF0000"/>
                </a:solidFill>
                <a:latin typeface="Arial" panose="020B0604020202020204" pitchFamily="34" charset="0"/>
                <a:cs typeface="Arial" panose="020B0604020202020204" pitchFamily="34" charset="0"/>
              </a:rPr>
              <a:t>then</a:t>
            </a:r>
            <a:r>
              <a:rPr lang="en-AU" sz="2400" dirty="0" smtClean="0">
                <a:solidFill>
                  <a:schemeClr val="tx1"/>
                </a:solidFill>
                <a:latin typeface="Arial" panose="020B0604020202020204" pitchFamily="34" charset="0"/>
                <a:cs typeface="Arial" panose="020B0604020202020204" pitchFamily="34" charset="0"/>
              </a:rPr>
              <a:t> the plant will grow taller </a:t>
            </a:r>
            <a:r>
              <a:rPr lang="en-AU" sz="2400" b="1" dirty="0" smtClean="0">
                <a:solidFill>
                  <a:srgbClr val="FF0000"/>
                </a:solidFill>
                <a:latin typeface="Arial" panose="020B0604020202020204" pitchFamily="34" charset="0"/>
                <a:cs typeface="Arial" panose="020B0604020202020204" pitchFamily="34" charset="0"/>
              </a:rPr>
              <a:t>because</a:t>
            </a:r>
            <a:r>
              <a:rPr lang="en-AU" sz="2400" dirty="0" smtClean="0">
                <a:solidFill>
                  <a:schemeClr val="tx1"/>
                </a:solidFill>
                <a:latin typeface="Arial" panose="020B0604020202020204" pitchFamily="34" charset="0"/>
                <a:cs typeface="Arial" panose="020B0604020202020204" pitchFamily="34" charset="0"/>
              </a:rPr>
              <a:t> it will have more nutrients.</a:t>
            </a:r>
            <a:endParaRPr lang="en-AU" sz="2400" dirty="0">
              <a:solidFill>
                <a:schemeClr val="tx1"/>
              </a:solidFill>
              <a:latin typeface="Arial" panose="020B0604020202020204" pitchFamily="34" charset="0"/>
              <a:cs typeface="Arial" panose="020B0604020202020204" pitchFamily="34" charset="0"/>
            </a:endParaRPr>
          </a:p>
        </p:txBody>
      </p:sp>
      <p:pic>
        <p:nvPicPr>
          <p:cNvPr id="5" name="Picture 4">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28384" y="5589240"/>
            <a:ext cx="773800" cy="783013"/>
          </a:xfrm>
          <a:prstGeom prst="rect">
            <a:avLst/>
          </a:prstGeom>
        </p:spPr>
      </p:pic>
    </p:spTree>
    <p:extLst>
      <p:ext uri="{BB962C8B-B14F-4D97-AF65-F5344CB8AC3E}">
        <p14:creationId xmlns:p14="http://schemas.microsoft.com/office/powerpoint/2010/main" val="3814529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752" y="116632"/>
            <a:ext cx="9036496" cy="1656184"/>
          </a:xfrm>
        </p:spPr>
        <p:txBody>
          <a:bodyPr>
            <a:noAutofit/>
          </a:bodyPr>
          <a:lstStyle/>
          <a:p>
            <a:r>
              <a:rPr lang="en-AU" sz="3200" dirty="0" smtClean="0">
                <a:latin typeface="Arial" panose="020B0604020202020204" pitchFamily="34" charset="0"/>
                <a:cs typeface="Arial" panose="020B0604020202020204" pitchFamily="34" charset="0"/>
              </a:rPr>
              <a:t>If you are to rely upon your results, it is important for any experiment to be a </a:t>
            </a:r>
            <a:br>
              <a:rPr lang="en-AU" sz="3200" dirty="0" smtClean="0">
                <a:latin typeface="Arial" panose="020B0604020202020204" pitchFamily="34" charset="0"/>
                <a:cs typeface="Arial" panose="020B0604020202020204" pitchFamily="34" charset="0"/>
              </a:rPr>
            </a:br>
            <a:r>
              <a:rPr lang="en-AU" sz="3200" b="1" i="1" dirty="0" smtClean="0">
                <a:latin typeface="Arial" panose="020B0604020202020204" pitchFamily="34" charset="0"/>
                <a:cs typeface="Arial" panose="020B0604020202020204" pitchFamily="34" charset="0"/>
              </a:rPr>
              <a:t>fair test</a:t>
            </a:r>
            <a:r>
              <a:rPr lang="en-AU" sz="3200" dirty="0" smtClean="0">
                <a:latin typeface="Arial" panose="020B0604020202020204" pitchFamily="34" charset="0"/>
                <a:cs typeface="Arial" panose="020B0604020202020204" pitchFamily="34" charset="0"/>
              </a:rPr>
              <a:t>.</a:t>
            </a:r>
            <a:endParaRPr lang="en-AU" sz="3200" dirty="0">
              <a:latin typeface="Arial" panose="020B0604020202020204" pitchFamily="34" charset="0"/>
              <a:cs typeface="Arial" panose="020B0604020202020204" pitchFamily="34" charset="0"/>
            </a:endParaRPr>
          </a:p>
        </p:txBody>
      </p:sp>
      <p:pic>
        <p:nvPicPr>
          <p:cNvPr id="3074" name="Picture 2" descr="G:\8047_C2C\SCIENCE\2016 MAINTENANCE\V8 Slideshows\what is a scientist SS\Sci_Y04_U3_Polly'sLa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48088" y="1772816"/>
            <a:ext cx="5847824" cy="4641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334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AU" dirty="0" smtClean="0">
                <a:latin typeface="Arial" panose="020B0604020202020204" pitchFamily="34" charset="0"/>
                <a:cs typeface="Arial" panose="020B0604020202020204" pitchFamily="34" charset="0"/>
              </a:rPr>
              <a:t>A test is fair if you only </a:t>
            </a:r>
            <a:br>
              <a:rPr lang="en-AU" dirty="0" smtClean="0">
                <a:latin typeface="Arial" panose="020B0604020202020204" pitchFamily="34" charset="0"/>
                <a:cs typeface="Arial" panose="020B0604020202020204" pitchFamily="34" charset="0"/>
              </a:rPr>
            </a:br>
            <a:r>
              <a:rPr lang="en-AU" b="1" dirty="0" smtClean="0">
                <a:solidFill>
                  <a:srgbClr val="FF0000"/>
                </a:solidFill>
                <a:latin typeface="Arial" panose="020B0604020202020204" pitchFamily="34" charset="0"/>
                <a:cs typeface="Arial" panose="020B0604020202020204" pitchFamily="34" charset="0"/>
              </a:rPr>
              <a:t>change</a:t>
            </a:r>
            <a:r>
              <a:rPr lang="en-AU" dirty="0" smtClean="0">
                <a:latin typeface="Arial" panose="020B0604020202020204" pitchFamily="34" charset="0"/>
                <a:cs typeface="Arial" panose="020B0604020202020204" pitchFamily="34" charset="0"/>
              </a:rPr>
              <a:t> one </a:t>
            </a:r>
            <a:r>
              <a:rPr lang="en-AU" dirty="0" smtClean="0">
                <a:solidFill>
                  <a:srgbClr val="FF0000"/>
                </a:solidFill>
                <a:latin typeface="Arial" panose="020B0604020202020204" pitchFamily="34" charset="0"/>
                <a:cs typeface="Arial" panose="020B0604020202020204" pitchFamily="34" charset="0"/>
              </a:rPr>
              <a:t>variable</a:t>
            </a:r>
            <a:r>
              <a:rPr lang="en-AU" dirty="0" smtClean="0">
                <a:latin typeface="Arial" panose="020B0604020202020204" pitchFamily="34" charset="0"/>
                <a:cs typeface="Arial" panose="020B0604020202020204" pitchFamily="34" charset="0"/>
              </a:rPr>
              <a:t>.</a:t>
            </a:r>
            <a:endParaRPr lang="en-AU" dirty="0">
              <a:latin typeface="Arial" panose="020B0604020202020204" pitchFamily="34" charset="0"/>
              <a:cs typeface="Arial" panose="020B0604020202020204" pitchFamily="34" charset="0"/>
            </a:endParaRPr>
          </a:p>
        </p:txBody>
      </p:sp>
      <p:grpSp>
        <p:nvGrpSpPr>
          <p:cNvPr id="3" name="Group 2"/>
          <p:cNvGrpSpPr/>
          <p:nvPr/>
        </p:nvGrpSpPr>
        <p:grpSpPr>
          <a:xfrm>
            <a:off x="1871580" y="1836188"/>
            <a:ext cx="5400840" cy="2225377"/>
            <a:chOff x="1907464" y="1836188"/>
            <a:chExt cx="5400840" cy="2225377"/>
          </a:xfrm>
        </p:grpSpPr>
        <p:sp>
          <p:nvSpPr>
            <p:cNvPr id="8" name="Down Arrow 7"/>
            <p:cNvSpPr/>
            <p:nvPr/>
          </p:nvSpPr>
          <p:spPr>
            <a:xfrm>
              <a:off x="5274463" y="1901325"/>
              <a:ext cx="2033841" cy="2160240"/>
            </a:xfrm>
            <a:prstGeom prst="downArrow">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Add fertiliser</a:t>
              </a:r>
            </a:p>
            <a:p>
              <a:pPr algn="ctr"/>
              <a:r>
                <a:rPr lang="en-AU" b="1" dirty="0" smtClean="0">
                  <a:solidFill>
                    <a:schemeClr val="tx1"/>
                  </a:solidFill>
                </a:rPr>
                <a:t>ONLY</a:t>
              </a:r>
              <a:r>
                <a:rPr lang="en-AU" dirty="0" smtClean="0">
                  <a:solidFill>
                    <a:schemeClr val="tx1"/>
                  </a:solidFill>
                </a:rPr>
                <a:t> </a:t>
              </a:r>
            </a:p>
            <a:p>
              <a:pPr algn="ctr"/>
              <a:r>
                <a:rPr lang="en-AU" dirty="0" smtClean="0">
                  <a:solidFill>
                    <a:schemeClr val="tx1"/>
                  </a:solidFill>
                </a:rPr>
                <a:t>to this plant</a:t>
              </a:r>
              <a:endParaRPr lang="en-AU" dirty="0">
                <a:solidFill>
                  <a:schemeClr val="tx1"/>
                </a:solidFill>
              </a:endParaRPr>
            </a:p>
          </p:txBody>
        </p:sp>
        <p:sp>
          <p:nvSpPr>
            <p:cNvPr id="11" name="Down Arrow 10"/>
            <p:cNvSpPr/>
            <p:nvPr/>
          </p:nvSpPr>
          <p:spPr>
            <a:xfrm>
              <a:off x="1907464" y="1836188"/>
              <a:ext cx="2033841" cy="2160240"/>
            </a:xfrm>
            <a:prstGeom prst="downArrow">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This plant will have </a:t>
              </a:r>
              <a:r>
                <a:rPr lang="en-AU" b="1" dirty="0" smtClean="0">
                  <a:solidFill>
                    <a:schemeClr val="tx1"/>
                  </a:solidFill>
                </a:rPr>
                <a:t>NO </a:t>
              </a:r>
              <a:r>
                <a:rPr lang="en-AU" dirty="0" smtClean="0">
                  <a:solidFill>
                    <a:schemeClr val="tx1"/>
                  </a:solidFill>
                </a:rPr>
                <a:t>fertiliser</a:t>
              </a:r>
              <a:endParaRPr lang="en-AU" dirty="0">
                <a:solidFill>
                  <a:schemeClr val="tx1"/>
                </a:solidFill>
              </a:endParaRPr>
            </a:p>
          </p:txBody>
        </p:sp>
      </p:grpSp>
      <p:pic>
        <p:nvPicPr>
          <p:cNvPr id="14" name="Picture 2" descr="Sapling, Plant, Growing, Seedling, Growth, Potted Plant"/>
          <p:cNvPicPr>
            <a:picLocks noChangeAspect="1" noChangeArrowheads="1"/>
          </p:cNvPicPr>
          <p:nvPr/>
        </p:nvPicPr>
        <p:blipFill rotWithShape="1">
          <a:blip r:embed="rId2">
            <a:extLst>
              <a:ext uri="{28A0092B-C50C-407E-A947-70E740481C1C}">
                <a14:useLocalDpi xmlns:a14="http://schemas.microsoft.com/office/drawing/2010/main" val="0"/>
              </a:ext>
            </a:extLst>
          </a:blip>
          <a:srcRect t="65136" r="76102"/>
          <a:stretch/>
        </p:blipFill>
        <p:spPr bwMode="auto">
          <a:xfrm>
            <a:off x="1444192" y="4061565"/>
            <a:ext cx="2367184" cy="20792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627784" y="5157192"/>
            <a:ext cx="576064" cy="769441"/>
          </a:xfrm>
          <a:prstGeom prst="rect">
            <a:avLst/>
          </a:prstGeom>
          <a:noFill/>
        </p:spPr>
        <p:txBody>
          <a:bodyPr wrap="square" rtlCol="0">
            <a:spAutoFit/>
          </a:bodyPr>
          <a:lstStyle/>
          <a:p>
            <a:r>
              <a:rPr lang="en-AU" sz="4400" b="1" dirty="0" smtClean="0">
                <a:solidFill>
                  <a:schemeClr val="accent3">
                    <a:lumMod val="60000"/>
                    <a:lumOff val="40000"/>
                  </a:schemeClr>
                </a:solidFill>
              </a:rPr>
              <a:t>A</a:t>
            </a:r>
            <a:endParaRPr lang="en-AU" sz="4400" b="1" dirty="0">
              <a:solidFill>
                <a:schemeClr val="accent3">
                  <a:lumMod val="60000"/>
                  <a:lumOff val="40000"/>
                </a:schemeClr>
              </a:solidFill>
            </a:endParaRPr>
          </a:p>
        </p:txBody>
      </p:sp>
      <p:pic>
        <p:nvPicPr>
          <p:cNvPr id="15" name="Picture 2" descr="Sapling, Plant, Growing, Seedling, Growth, Potted Plant"/>
          <p:cNvPicPr>
            <a:picLocks noChangeAspect="1" noChangeArrowheads="1"/>
          </p:cNvPicPr>
          <p:nvPr/>
        </p:nvPicPr>
        <p:blipFill rotWithShape="1">
          <a:blip r:embed="rId2">
            <a:extLst>
              <a:ext uri="{28A0092B-C50C-407E-A947-70E740481C1C}">
                <a14:useLocalDpi xmlns:a14="http://schemas.microsoft.com/office/drawing/2010/main" val="0"/>
              </a:ext>
            </a:extLst>
          </a:blip>
          <a:srcRect t="65136" r="76102"/>
          <a:stretch/>
        </p:blipFill>
        <p:spPr bwMode="auto">
          <a:xfrm>
            <a:off x="4756560" y="4117543"/>
            <a:ext cx="2367184" cy="207929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40152" y="5157192"/>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Tree>
    <p:extLst>
      <p:ext uri="{BB962C8B-B14F-4D97-AF65-F5344CB8AC3E}">
        <p14:creationId xmlns:p14="http://schemas.microsoft.com/office/powerpoint/2010/main" val="30531266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AU" dirty="0" smtClean="0">
                <a:latin typeface="Arial" panose="020B0604020202020204" pitchFamily="34" charset="0"/>
                <a:cs typeface="Arial" panose="020B0604020202020204" pitchFamily="34" charset="0"/>
              </a:rPr>
              <a:t>And then </a:t>
            </a:r>
            <a:r>
              <a:rPr lang="en-AU" dirty="0" smtClean="0">
                <a:solidFill>
                  <a:srgbClr val="FF0000"/>
                </a:solidFill>
                <a:latin typeface="Arial" panose="020B0604020202020204" pitchFamily="34" charset="0"/>
                <a:cs typeface="Arial" panose="020B0604020202020204" pitchFamily="34" charset="0"/>
              </a:rPr>
              <a:t>measure</a:t>
            </a:r>
            <a:r>
              <a:rPr lang="en-AU" dirty="0" smtClean="0">
                <a:latin typeface="Arial" panose="020B0604020202020204" pitchFamily="34" charset="0"/>
                <a:cs typeface="Arial" panose="020B0604020202020204" pitchFamily="34" charset="0"/>
              </a:rPr>
              <a:t> one </a:t>
            </a:r>
            <a:r>
              <a:rPr lang="en-AU" dirty="0" smtClean="0">
                <a:solidFill>
                  <a:srgbClr val="FF0000"/>
                </a:solidFill>
                <a:latin typeface="Arial" panose="020B0604020202020204" pitchFamily="34" charset="0"/>
                <a:cs typeface="Arial" panose="020B0604020202020204" pitchFamily="34" charset="0"/>
              </a:rPr>
              <a:t>variable</a:t>
            </a:r>
            <a:r>
              <a:rPr lang="en-AU" dirty="0" smtClean="0">
                <a:latin typeface="Arial" panose="020B0604020202020204" pitchFamily="34" charset="0"/>
                <a:cs typeface="Arial" panose="020B0604020202020204" pitchFamily="34" charset="0"/>
              </a:rPr>
              <a:t>.</a:t>
            </a:r>
            <a:endParaRPr lang="en-AU" dirty="0">
              <a:latin typeface="Arial" panose="020B0604020202020204" pitchFamily="34" charset="0"/>
              <a:cs typeface="Arial" panose="020B0604020202020204" pitchFamily="34" charset="0"/>
            </a:endParaRPr>
          </a:p>
        </p:txBody>
      </p:sp>
      <p:pic>
        <p:nvPicPr>
          <p:cNvPr id="4098" name="Picture 2" descr="Calendar Clip Ar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1600" y="1124744"/>
            <a:ext cx="2286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clker.com/cliparts/a/3/b/4/1206564683243345793sarxos_Ruller.svg.med.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83968" y="4941168"/>
            <a:ext cx="2857500" cy="13620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074868" y="1124744"/>
            <a:ext cx="4048447" cy="3785652"/>
          </a:xfrm>
          <a:prstGeom prst="rect">
            <a:avLst/>
          </a:prstGeom>
          <a:noFill/>
        </p:spPr>
        <p:txBody>
          <a:bodyPr wrap="square" rtlCol="0">
            <a:spAutoFit/>
          </a:bodyPr>
          <a:lstStyle/>
          <a:p>
            <a:r>
              <a:rPr lang="en-AU" sz="2000" dirty="0" smtClean="0">
                <a:latin typeface="Arial" panose="020B0604020202020204" pitchFamily="34" charset="0"/>
                <a:cs typeface="Arial" panose="020B0604020202020204" pitchFamily="34" charset="0"/>
              </a:rPr>
              <a:t>The variable you </a:t>
            </a:r>
            <a:r>
              <a:rPr lang="en-AU" sz="2000" b="1" dirty="0" smtClean="0">
                <a:solidFill>
                  <a:srgbClr val="FF0000"/>
                </a:solidFill>
                <a:latin typeface="Arial" panose="020B0604020202020204" pitchFamily="34" charset="0"/>
                <a:cs typeface="Arial" panose="020B0604020202020204" pitchFamily="34" charset="0"/>
              </a:rPr>
              <a:t>measure</a:t>
            </a:r>
            <a:r>
              <a:rPr lang="en-AU" sz="2000" dirty="0" smtClean="0">
                <a:solidFill>
                  <a:srgbClr val="FF0000"/>
                </a:solidFill>
                <a:latin typeface="Arial" panose="020B0604020202020204" pitchFamily="34" charset="0"/>
                <a:cs typeface="Arial" panose="020B0604020202020204" pitchFamily="34" charset="0"/>
              </a:rPr>
              <a:t> </a:t>
            </a:r>
            <a:r>
              <a:rPr lang="en-AU" sz="2000" dirty="0" smtClean="0">
                <a:latin typeface="Arial" panose="020B0604020202020204" pitchFamily="34" charset="0"/>
                <a:cs typeface="Arial" panose="020B0604020202020204" pitchFamily="34" charset="0"/>
              </a:rPr>
              <a:t>is what you can </a:t>
            </a:r>
            <a:r>
              <a:rPr lang="en-AU" sz="2000" b="1" dirty="0" smtClean="0">
                <a:latin typeface="Arial" panose="020B0604020202020204" pitchFamily="34" charset="0"/>
                <a:cs typeface="Arial" panose="020B0604020202020204" pitchFamily="34" charset="0"/>
              </a:rPr>
              <a:t>observe</a:t>
            </a:r>
            <a:r>
              <a:rPr lang="en-AU" sz="2000" dirty="0" smtClean="0">
                <a:latin typeface="Arial" panose="020B0604020202020204" pitchFamily="34" charset="0"/>
                <a:cs typeface="Arial" panose="020B0604020202020204" pitchFamily="34" charset="0"/>
              </a:rPr>
              <a:t> using your senses. For example:</a:t>
            </a:r>
          </a:p>
          <a:p>
            <a:pPr marL="285750" indent="-285750">
              <a:buFont typeface="Arial" panose="020B0604020202020204" pitchFamily="34" charset="0"/>
              <a:buChar char="•"/>
            </a:pPr>
            <a:r>
              <a:rPr lang="en-AU" sz="2000" dirty="0" smtClean="0">
                <a:latin typeface="Arial" panose="020B0604020202020204" pitchFamily="34" charset="0"/>
                <a:cs typeface="Arial" panose="020B0604020202020204" pitchFamily="34" charset="0"/>
              </a:rPr>
              <a:t>height</a:t>
            </a:r>
          </a:p>
          <a:p>
            <a:pPr marL="285750" indent="-285750">
              <a:buFont typeface="Arial" panose="020B0604020202020204" pitchFamily="34" charset="0"/>
              <a:buChar char="•"/>
            </a:pPr>
            <a:r>
              <a:rPr lang="en-AU" sz="2000" dirty="0">
                <a:latin typeface="Arial" panose="020B0604020202020204" pitchFamily="34" charset="0"/>
                <a:cs typeface="Arial" panose="020B0604020202020204" pitchFamily="34" charset="0"/>
              </a:rPr>
              <a:t>length</a:t>
            </a:r>
          </a:p>
          <a:p>
            <a:pPr marL="285750" indent="-285750">
              <a:buFont typeface="Arial" panose="020B0604020202020204" pitchFamily="34" charset="0"/>
              <a:buChar char="•"/>
            </a:pPr>
            <a:r>
              <a:rPr lang="en-AU" sz="2000" dirty="0" smtClean="0">
                <a:latin typeface="Arial" panose="020B0604020202020204" pitchFamily="34" charset="0"/>
                <a:cs typeface="Arial" panose="020B0604020202020204" pitchFamily="34" charset="0"/>
              </a:rPr>
              <a:t>speed</a:t>
            </a:r>
          </a:p>
          <a:p>
            <a:pPr marL="285750" indent="-285750">
              <a:buFont typeface="Arial" panose="020B0604020202020204" pitchFamily="34" charset="0"/>
              <a:buChar char="•"/>
            </a:pPr>
            <a:r>
              <a:rPr lang="en-AU" sz="2000" dirty="0" smtClean="0">
                <a:latin typeface="Arial" panose="020B0604020202020204" pitchFamily="34" charset="0"/>
                <a:cs typeface="Arial" panose="020B0604020202020204" pitchFamily="34" charset="0"/>
              </a:rPr>
              <a:t>colour change</a:t>
            </a:r>
          </a:p>
          <a:p>
            <a:pPr marL="285750" indent="-285750">
              <a:buFont typeface="Arial" panose="020B0604020202020204" pitchFamily="34" charset="0"/>
              <a:buChar char="•"/>
            </a:pPr>
            <a:r>
              <a:rPr lang="en-AU" sz="2000" dirty="0" smtClean="0">
                <a:latin typeface="Arial" panose="020B0604020202020204" pitchFamily="34" charset="0"/>
                <a:cs typeface="Arial" panose="020B0604020202020204" pitchFamily="34" charset="0"/>
              </a:rPr>
              <a:t>sound level.</a:t>
            </a:r>
          </a:p>
          <a:p>
            <a:endParaRPr lang="en-AU" sz="2000" dirty="0" smtClean="0">
              <a:latin typeface="Arial" panose="020B0604020202020204" pitchFamily="34" charset="0"/>
              <a:cs typeface="Arial" panose="020B0604020202020204" pitchFamily="34" charset="0"/>
            </a:endParaRPr>
          </a:p>
          <a:p>
            <a:r>
              <a:rPr lang="en-AU" sz="2000" dirty="0" smtClean="0">
                <a:latin typeface="Arial" panose="020B0604020202020204" pitchFamily="34" charset="0"/>
                <a:cs typeface="Arial" panose="020B0604020202020204" pitchFamily="34" charset="0"/>
              </a:rPr>
              <a:t>In this example we are measuring how </a:t>
            </a:r>
            <a:r>
              <a:rPr lang="en-AU" sz="2000" b="1" dirty="0" smtClean="0">
                <a:latin typeface="Arial" panose="020B0604020202020204" pitchFamily="34" charset="0"/>
                <a:cs typeface="Arial" panose="020B0604020202020204" pitchFamily="34" charset="0"/>
              </a:rPr>
              <a:t>tall</a:t>
            </a:r>
            <a:r>
              <a:rPr lang="en-AU" sz="2000" dirty="0" smtClean="0">
                <a:latin typeface="Arial" panose="020B0604020202020204" pitchFamily="34" charset="0"/>
                <a:cs typeface="Arial" panose="020B0604020202020204" pitchFamily="34" charset="0"/>
              </a:rPr>
              <a:t> the plants grow over a length of time.</a:t>
            </a:r>
          </a:p>
        </p:txBody>
      </p:sp>
      <p:pic>
        <p:nvPicPr>
          <p:cNvPr id="13" name="Picture 2" descr="Sapling, Plant, Growing, Seedling, Growth, Potted Plant"/>
          <p:cNvPicPr>
            <a:picLocks noChangeAspect="1" noChangeArrowheads="1"/>
          </p:cNvPicPr>
          <p:nvPr/>
        </p:nvPicPr>
        <p:blipFill rotWithShape="1">
          <a:blip r:embed="rId4">
            <a:extLst>
              <a:ext uri="{28A0092B-C50C-407E-A947-70E740481C1C}">
                <a14:useLocalDpi xmlns:a14="http://schemas.microsoft.com/office/drawing/2010/main" val="0"/>
              </a:ext>
            </a:extLst>
          </a:blip>
          <a:srcRect t="65136" r="76102"/>
          <a:stretch/>
        </p:blipFill>
        <p:spPr bwMode="auto">
          <a:xfrm>
            <a:off x="1516200" y="4066434"/>
            <a:ext cx="2367184" cy="207929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apling, Plant, Growing, Seedling, Growth, Potted Plant"/>
          <p:cNvPicPr>
            <a:picLocks noChangeAspect="1" noChangeArrowheads="1"/>
          </p:cNvPicPr>
          <p:nvPr/>
        </p:nvPicPr>
        <p:blipFill rotWithShape="1">
          <a:blip r:embed="rId4">
            <a:extLst>
              <a:ext uri="{28A0092B-C50C-407E-A947-70E740481C1C}">
                <a14:useLocalDpi xmlns:a14="http://schemas.microsoft.com/office/drawing/2010/main" val="0"/>
              </a:ext>
            </a:extLst>
          </a:blip>
          <a:srcRect t="65136" r="76102"/>
          <a:stretch/>
        </p:blipFill>
        <p:spPr bwMode="auto">
          <a:xfrm>
            <a:off x="-108520" y="4066434"/>
            <a:ext cx="2367184" cy="207929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011783" y="5106083"/>
            <a:ext cx="576064" cy="769441"/>
          </a:xfrm>
          <a:prstGeom prst="rect">
            <a:avLst/>
          </a:prstGeom>
          <a:noFill/>
        </p:spPr>
        <p:txBody>
          <a:bodyPr wrap="square" rtlCol="0">
            <a:spAutoFit/>
          </a:bodyPr>
          <a:lstStyle/>
          <a:p>
            <a:r>
              <a:rPr lang="en-AU" sz="4400" b="1" dirty="0" smtClean="0">
                <a:solidFill>
                  <a:schemeClr val="accent3">
                    <a:lumMod val="60000"/>
                    <a:lumOff val="40000"/>
                  </a:schemeClr>
                </a:solidFill>
              </a:rPr>
              <a:t>A</a:t>
            </a:r>
            <a:endParaRPr lang="en-AU" sz="4400" b="1" dirty="0">
              <a:solidFill>
                <a:schemeClr val="accent3">
                  <a:lumMod val="60000"/>
                  <a:lumOff val="40000"/>
                </a:schemeClr>
              </a:solidFill>
            </a:endParaRPr>
          </a:p>
        </p:txBody>
      </p:sp>
      <p:sp>
        <p:nvSpPr>
          <p:cNvPr id="12" name="TextBox 11"/>
          <p:cNvSpPr txBox="1"/>
          <p:nvPr/>
        </p:nvSpPr>
        <p:spPr>
          <a:xfrm>
            <a:off x="2699792" y="5085184"/>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Tree>
    <p:extLst>
      <p:ext uri="{BB962C8B-B14F-4D97-AF65-F5344CB8AC3E}">
        <p14:creationId xmlns:p14="http://schemas.microsoft.com/office/powerpoint/2010/main" val="2490514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Autofit/>
          </a:bodyPr>
          <a:lstStyle/>
          <a:p>
            <a:r>
              <a:rPr lang="en-AU" dirty="0" smtClean="0">
                <a:latin typeface="Arial"/>
                <a:cs typeface="Arial"/>
              </a:rPr>
              <a:t>All other variables stay the </a:t>
            </a:r>
            <a:r>
              <a:rPr lang="en-AU" dirty="0" smtClean="0">
                <a:solidFill>
                  <a:srgbClr val="FF0000"/>
                </a:solidFill>
                <a:latin typeface="Arial"/>
                <a:cs typeface="Arial"/>
              </a:rPr>
              <a:t>same</a:t>
            </a:r>
            <a:r>
              <a:rPr lang="en-AU" dirty="0" smtClean="0">
                <a:latin typeface="Arial"/>
                <a:cs typeface="Arial"/>
              </a:rPr>
              <a:t>.</a:t>
            </a:r>
            <a:endParaRPr lang="en-AU" dirty="0">
              <a:latin typeface="Arial"/>
              <a:cs typeface="Arial"/>
            </a:endParaRPr>
          </a:p>
        </p:txBody>
      </p:sp>
      <p:sp>
        <p:nvSpPr>
          <p:cNvPr id="9" name="TextBox 8"/>
          <p:cNvSpPr txBox="1"/>
          <p:nvPr/>
        </p:nvSpPr>
        <p:spPr>
          <a:xfrm>
            <a:off x="251520" y="1268760"/>
            <a:ext cx="4608512" cy="4708981"/>
          </a:xfrm>
          <a:prstGeom prst="rect">
            <a:avLst/>
          </a:prstGeom>
          <a:noFill/>
        </p:spPr>
        <p:txBody>
          <a:bodyPr wrap="square" rtlCol="0">
            <a:spAutoFit/>
          </a:bodyPr>
          <a:lstStyle/>
          <a:p>
            <a:pPr>
              <a:spcAft>
                <a:spcPts val="600"/>
              </a:spcAft>
            </a:pPr>
            <a:r>
              <a:rPr lang="en-AU" sz="2000" dirty="0" smtClean="0">
                <a:latin typeface="Arial" panose="020B0604020202020204" pitchFamily="34" charset="0"/>
                <a:cs typeface="Arial" panose="020B0604020202020204" pitchFamily="34" charset="0"/>
              </a:rPr>
              <a:t>You would add the fertiliser to one plant pot and keep everything else the </a:t>
            </a:r>
            <a:r>
              <a:rPr lang="en-AU" sz="2000" dirty="0" smtClean="0">
                <a:solidFill>
                  <a:srgbClr val="FF0000"/>
                </a:solidFill>
                <a:latin typeface="Arial" panose="020B0604020202020204" pitchFamily="34" charset="0"/>
                <a:cs typeface="Arial" panose="020B0604020202020204" pitchFamily="34" charset="0"/>
              </a:rPr>
              <a:t>same</a:t>
            </a:r>
            <a:r>
              <a:rPr lang="en-AU" sz="2000" dirty="0" smtClean="0">
                <a:latin typeface="Arial" panose="020B0604020202020204" pitchFamily="34" charset="0"/>
                <a:cs typeface="Arial" panose="020B0604020202020204" pitchFamily="34" charset="0"/>
              </a:rPr>
              <a:t> as the other pot. </a:t>
            </a:r>
          </a:p>
          <a:p>
            <a:pPr>
              <a:spcAft>
                <a:spcPts val="600"/>
              </a:spcAft>
            </a:pPr>
            <a:r>
              <a:rPr lang="en-AU" sz="2000" dirty="0" smtClean="0">
                <a:latin typeface="Arial" panose="020B0604020202020204" pitchFamily="34" charset="0"/>
                <a:cs typeface="Arial" panose="020B0604020202020204" pitchFamily="34" charset="0"/>
              </a:rPr>
              <a:t>For example:</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type and size of pot</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type of potting mix</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type and size of plant</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amount of water each plant receives</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location you leave the plants in</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length of time of the experiment</a:t>
            </a:r>
          </a:p>
          <a:p>
            <a:pPr marL="285750" indent="-285750">
              <a:spcAft>
                <a:spcPts val="600"/>
              </a:spcAft>
              <a:buFont typeface="Arial" panose="020B0604020202020204" pitchFamily="34" charset="0"/>
              <a:buChar char="•"/>
            </a:pPr>
            <a:r>
              <a:rPr lang="en-AU" sz="2000" dirty="0" smtClean="0">
                <a:latin typeface="Arial" panose="020B0604020202020204" pitchFamily="34" charset="0"/>
                <a:cs typeface="Arial" panose="020B0604020202020204" pitchFamily="34" charset="0"/>
              </a:rPr>
              <a:t>the equipment you use and the way you measure each plant’s growth.</a:t>
            </a:r>
          </a:p>
        </p:txBody>
      </p:sp>
      <p:sp>
        <p:nvSpPr>
          <p:cNvPr id="12" name="Down Arrow 11"/>
          <p:cNvSpPr/>
          <p:nvPr/>
        </p:nvSpPr>
        <p:spPr>
          <a:xfrm>
            <a:off x="6948263" y="1916832"/>
            <a:ext cx="2033841" cy="2160240"/>
          </a:xfrm>
          <a:prstGeom prst="downArrow">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smtClean="0">
                <a:solidFill>
                  <a:schemeClr val="tx1"/>
                </a:solidFill>
              </a:rPr>
              <a:t>This plant is </a:t>
            </a:r>
            <a:r>
              <a:rPr lang="en-AU" sz="1600" b="1" dirty="0" smtClean="0">
                <a:solidFill>
                  <a:schemeClr val="tx1"/>
                </a:solidFill>
              </a:rPr>
              <a:t>exactly the same </a:t>
            </a:r>
            <a:r>
              <a:rPr lang="en-AU" sz="1600" dirty="0" smtClean="0">
                <a:solidFill>
                  <a:schemeClr val="tx1"/>
                </a:solidFill>
              </a:rPr>
              <a:t>but has fertiliser.</a:t>
            </a:r>
            <a:endParaRPr lang="en-AU" sz="1600" dirty="0">
              <a:solidFill>
                <a:schemeClr val="tx1"/>
              </a:solidFill>
            </a:endParaRPr>
          </a:p>
        </p:txBody>
      </p:sp>
      <p:sp>
        <p:nvSpPr>
          <p:cNvPr id="13" name="Down Arrow 12"/>
          <p:cNvSpPr/>
          <p:nvPr/>
        </p:nvSpPr>
        <p:spPr>
          <a:xfrm>
            <a:off x="4716016" y="1916832"/>
            <a:ext cx="2033841" cy="2160240"/>
          </a:xfrm>
          <a:prstGeom prst="downArrow">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smtClean="0">
                <a:solidFill>
                  <a:schemeClr val="tx1"/>
                </a:solidFill>
              </a:rPr>
              <a:t>This plant has no fertiliser.</a:t>
            </a:r>
            <a:endParaRPr lang="en-AU" sz="1600" dirty="0">
              <a:solidFill>
                <a:schemeClr val="tx1"/>
              </a:solidFill>
            </a:endParaRPr>
          </a:p>
        </p:txBody>
      </p:sp>
      <p:pic>
        <p:nvPicPr>
          <p:cNvPr id="16" name="Picture 2" descr="Sapling, Plant, Growing, Seedling, Growth, Potted Plant"/>
          <p:cNvPicPr>
            <a:picLocks noChangeAspect="1" noChangeArrowheads="1"/>
          </p:cNvPicPr>
          <p:nvPr/>
        </p:nvPicPr>
        <p:blipFill rotWithShape="1">
          <a:blip r:embed="rId2">
            <a:extLst>
              <a:ext uri="{28A0092B-C50C-407E-A947-70E740481C1C}">
                <a14:useLocalDpi xmlns:a14="http://schemas.microsoft.com/office/drawing/2010/main" val="0"/>
              </a:ext>
            </a:extLst>
          </a:blip>
          <a:srcRect t="65136" r="76102"/>
          <a:stretch/>
        </p:blipFill>
        <p:spPr bwMode="auto">
          <a:xfrm>
            <a:off x="6475672" y="4089917"/>
            <a:ext cx="2367184" cy="207929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apling, Plant, Growing, Seedling, Growth, Potted Plant"/>
          <p:cNvPicPr>
            <a:picLocks noChangeAspect="1" noChangeArrowheads="1"/>
          </p:cNvPicPr>
          <p:nvPr/>
        </p:nvPicPr>
        <p:blipFill rotWithShape="1">
          <a:blip r:embed="rId2">
            <a:extLst>
              <a:ext uri="{28A0092B-C50C-407E-A947-70E740481C1C}">
                <a14:useLocalDpi xmlns:a14="http://schemas.microsoft.com/office/drawing/2010/main" val="0"/>
              </a:ext>
            </a:extLst>
          </a:blip>
          <a:srcRect t="65136" r="76102"/>
          <a:stretch/>
        </p:blipFill>
        <p:spPr bwMode="auto">
          <a:xfrm>
            <a:off x="4261312" y="4037065"/>
            <a:ext cx="2367184" cy="207929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444904" y="5129566"/>
            <a:ext cx="576064" cy="830997"/>
          </a:xfrm>
          <a:prstGeom prst="rect">
            <a:avLst/>
          </a:prstGeom>
          <a:noFill/>
        </p:spPr>
        <p:txBody>
          <a:bodyPr wrap="square" rtlCol="0">
            <a:spAutoFit/>
          </a:bodyPr>
          <a:lstStyle/>
          <a:p>
            <a:r>
              <a:rPr lang="en-AU" sz="4800" b="1" dirty="0" smtClean="0">
                <a:solidFill>
                  <a:schemeClr val="accent3">
                    <a:lumMod val="60000"/>
                    <a:lumOff val="40000"/>
                  </a:schemeClr>
                </a:solidFill>
              </a:rPr>
              <a:t>A</a:t>
            </a:r>
            <a:endParaRPr lang="en-AU" sz="4800" b="1" dirty="0">
              <a:solidFill>
                <a:schemeClr val="accent3">
                  <a:lumMod val="60000"/>
                  <a:lumOff val="40000"/>
                </a:schemeClr>
              </a:solidFill>
            </a:endParaRPr>
          </a:p>
        </p:txBody>
      </p:sp>
      <p:sp>
        <p:nvSpPr>
          <p:cNvPr id="15" name="TextBox 14"/>
          <p:cNvSpPr txBox="1"/>
          <p:nvPr/>
        </p:nvSpPr>
        <p:spPr>
          <a:xfrm>
            <a:off x="7740352" y="5160345"/>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Tree>
    <p:extLst>
      <p:ext uri="{BB962C8B-B14F-4D97-AF65-F5344CB8AC3E}">
        <p14:creationId xmlns:p14="http://schemas.microsoft.com/office/powerpoint/2010/main" val="1779850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92696"/>
          </a:xfrm>
        </p:spPr>
        <p:txBody>
          <a:bodyPr>
            <a:normAutofit fontScale="90000"/>
          </a:bodyPr>
          <a:lstStyle/>
          <a:p>
            <a:r>
              <a:rPr lang="en-AU" dirty="0" smtClean="0">
                <a:latin typeface="Arial" panose="020B0604020202020204" pitchFamily="34" charset="0"/>
                <a:cs typeface="Arial" panose="020B0604020202020204" pitchFamily="34" charset="0"/>
              </a:rPr>
              <a:t>Plan and follow the method</a:t>
            </a:r>
            <a:endParaRPr lang="en-AU" dirty="0">
              <a:latin typeface="Arial" panose="020B0604020202020204" pitchFamily="34" charset="0"/>
              <a:cs typeface="Arial" panose="020B0604020202020204" pitchFamily="34" charset="0"/>
            </a:endParaRPr>
          </a:p>
        </p:txBody>
      </p:sp>
      <p:pic>
        <p:nvPicPr>
          <p:cNvPr id="3" name="Picture 2" descr="G:\8047_C2C\SCIENCE\2016 MAINTENANCE\V8 Slideshows\what is a scientist SS\Sci_Y04_U3_Half Polly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977945"/>
            <a:ext cx="1478811" cy="3163012"/>
          </a:xfrm>
          <a:prstGeom prst="rect">
            <a:avLst/>
          </a:prstGeom>
          <a:noFill/>
          <a:extLst>
            <a:ext uri="{909E8E84-426E-40DD-AFC4-6F175D3DCCD1}">
              <a14:hiddenFill xmlns:a14="http://schemas.microsoft.com/office/drawing/2010/main">
                <a:solidFill>
                  <a:srgbClr val="FFFFFF"/>
                </a:solidFill>
              </a14:hiddenFill>
            </a:ext>
          </a:extLst>
        </p:spPr>
      </p:pic>
      <p:sp>
        <p:nvSpPr>
          <p:cNvPr id="5" name="Folded Corner 4"/>
          <p:cNvSpPr/>
          <p:nvPr/>
        </p:nvSpPr>
        <p:spPr>
          <a:xfrm>
            <a:off x="2360537" y="1020043"/>
            <a:ext cx="6624736" cy="4896544"/>
          </a:xfrm>
          <a:prstGeom prst="foldedCorner">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endParaRPr lang="en-AU" sz="2400" dirty="0" smtClean="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Measure </a:t>
            </a:r>
            <a:r>
              <a:rPr lang="en-AU" sz="2400" dirty="0">
                <a:solidFill>
                  <a:schemeClr val="tx1"/>
                </a:solidFill>
                <a:latin typeface="Arial" panose="020B0604020202020204" pitchFamily="34" charset="0"/>
                <a:cs typeface="Arial" panose="020B0604020202020204" pitchFamily="34" charset="0"/>
              </a:rPr>
              <a:t>and record the height of the </a:t>
            </a:r>
            <a:r>
              <a:rPr lang="en-AU" sz="2400" dirty="0" smtClean="0">
                <a:solidFill>
                  <a:schemeClr val="tx1"/>
                </a:solidFill>
                <a:latin typeface="Arial" panose="020B0604020202020204" pitchFamily="34" charset="0"/>
                <a:cs typeface="Arial" panose="020B0604020202020204" pitchFamily="34" charset="0"/>
              </a:rPr>
              <a:t>two plants.</a:t>
            </a:r>
            <a:endParaRPr lang="en-AU" sz="2400" dirty="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Label </a:t>
            </a:r>
            <a:r>
              <a:rPr lang="en-AU" sz="2400" dirty="0">
                <a:solidFill>
                  <a:schemeClr val="tx1"/>
                </a:solidFill>
                <a:latin typeface="Arial" panose="020B0604020202020204" pitchFamily="34" charset="0"/>
                <a:cs typeface="Arial" panose="020B0604020202020204" pitchFamily="34" charset="0"/>
              </a:rPr>
              <a:t>the plants ‘A’ and ‘B</a:t>
            </a:r>
            <a:r>
              <a:rPr lang="en-AU" sz="2400" dirty="0" smtClean="0">
                <a:solidFill>
                  <a:schemeClr val="tx1"/>
                </a:solidFill>
                <a:latin typeface="Arial" panose="020B0604020202020204" pitchFamily="34" charset="0"/>
                <a:cs typeface="Arial" panose="020B0604020202020204" pitchFamily="34" charset="0"/>
              </a:rPr>
              <a:t>’.</a:t>
            </a:r>
            <a:endParaRPr lang="en-AU" sz="2400" dirty="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Add </a:t>
            </a:r>
            <a:r>
              <a:rPr lang="en-AU" sz="2400" dirty="0">
                <a:solidFill>
                  <a:schemeClr val="tx1"/>
                </a:solidFill>
                <a:latin typeface="Arial" panose="020B0604020202020204" pitchFamily="34" charset="0"/>
                <a:cs typeface="Arial" panose="020B0604020202020204" pitchFamily="34" charset="0"/>
              </a:rPr>
              <a:t>fertiliser to Plant </a:t>
            </a:r>
            <a:r>
              <a:rPr lang="en-AU" sz="2400" dirty="0" smtClean="0">
                <a:solidFill>
                  <a:schemeClr val="tx1"/>
                </a:solidFill>
                <a:latin typeface="Arial" panose="020B0604020202020204" pitchFamily="34" charset="0"/>
                <a:cs typeface="Arial" panose="020B0604020202020204" pitchFamily="34" charset="0"/>
              </a:rPr>
              <a:t>‘B’.</a:t>
            </a:r>
            <a:endParaRPr lang="en-AU" sz="2400" dirty="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Put </a:t>
            </a:r>
            <a:r>
              <a:rPr lang="en-AU" sz="2400" dirty="0">
                <a:solidFill>
                  <a:schemeClr val="tx1"/>
                </a:solidFill>
                <a:latin typeface="Arial" panose="020B0604020202020204" pitchFamily="34" charset="0"/>
                <a:cs typeface="Arial" panose="020B0604020202020204" pitchFamily="34" charset="0"/>
              </a:rPr>
              <a:t>both plants in the same sunny </a:t>
            </a:r>
            <a:r>
              <a:rPr lang="en-AU" sz="2400" dirty="0" smtClean="0">
                <a:solidFill>
                  <a:schemeClr val="tx1"/>
                </a:solidFill>
                <a:latin typeface="Arial" panose="020B0604020202020204" pitchFamily="34" charset="0"/>
                <a:cs typeface="Arial" panose="020B0604020202020204" pitchFamily="34" charset="0"/>
              </a:rPr>
              <a:t>position.</a:t>
            </a:r>
            <a:endParaRPr lang="en-AU" sz="2400" dirty="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Give </a:t>
            </a:r>
            <a:r>
              <a:rPr lang="en-AU" sz="2400" dirty="0">
                <a:solidFill>
                  <a:schemeClr val="tx1"/>
                </a:solidFill>
                <a:latin typeface="Arial" panose="020B0604020202020204" pitchFamily="34" charset="0"/>
                <a:cs typeface="Arial" panose="020B0604020202020204" pitchFamily="34" charset="0"/>
              </a:rPr>
              <a:t>each plant the same amount of water each </a:t>
            </a:r>
            <a:r>
              <a:rPr lang="en-AU" sz="2400" dirty="0" smtClean="0">
                <a:solidFill>
                  <a:schemeClr val="tx1"/>
                </a:solidFill>
                <a:latin typeface="Arial" panose="020B0604020202020204" pitchFamily="34" charset="0"/>
                <a:cs typeface="Arial" panose="020B0604020202020204" pitchFamily="34" charset="0"/>
              </a:rPr>
              <a:t>day.</a:t>
            </a:r>
            <a:endParaRPr lang="en-AU" sz="2400" dirty="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Measure </a:t>
            </a:r>
            <a:r>
              <a:rPr lang="en-AU" sz="2400" dirty="0">
                <a:solidFill>
                  <a:schemeClr val="tx1"/>
                </a:solidFill>
                <a:latin typeface="Arial" panose="020B0604020202020204" pitchFamily="34" charset="0"/>
                <a:cs typeface="Arial" panose="020B0604020202020204" pitchFamily="34" charset="0"/>
              </a:rPr>
              <a:t>the height of each plant at the end of </a:t>
            </a:r>
            <a:r>
              <a:rPr lang="en-AU" sz="2400" dirty="0" smtClean="0">
                <a:solidFill>
                  <a:schemeClr val="tx1"/>
                </a:solidFill>
                <a:latin typeface="Arial" panose="020B0604020202020204" pitchFamily="34" charset="0"/>
                <a:cs typeface="Arial" panose="020B0604020202020204" pitchFamily="34" charset="0"/>
              </a:rPr>
              <a:t>two weeks.</a:t>
            </a:r>
            <a:endParaRPr lang="en-AU" sz="2400" dirty="0">
              <a:solidFill>
                <a:schemeClr val="tx1"/>
              </a:solidFill>
              <a:latin typeface="Arial" panose="020B0604020202020204" pitchFamily="34" charset="0"/>
              <a:cs typeface="Arial" panose="020B0604020202020204" pitchFamily="34" charset="0"/>
            </a:endParaRPr>
          </a:p>
          <a:p>
            <a:pPr marL="457200" indent="-457200">
              <a:buFont typeface="+mj-lt"/>
              <a:buAutoNum type="arabicPeriod"/>
            </a:pPr>
            <a:r>
              <a:rPr lang="en-AU" sz="2400" dirty="0" smtClean="0">
                <a:solidFill>
                  <a:schemeClr val="tx1"/>
                </a:solidFill>
                <a:latin typeface="Arial" panose="020B0604020202020204" pitchFamily="34" charset="0"/>
                <a:cs typeface="Arial" panose="020B0604020202020204" pitchFamily="34" charset="0"/>
              </a:rPr>
              <a:t>Identify </a:t>
            </a:r>
            <a:r>
              <a:rPr lang="en-AU" sz="2400" dirty="0">
                <a:solidFill>
                  <a:schemeClr val="tx1"/>
                </a:solidFill>
                <a:latin typeface="Arial" panose="020B0604020202020204" pitchFamily="34" charset="0"/>
                <a:cs typeface="Arial" panose="020B0604020202020204" pitchFamily="34" charset="0"/>
              </a:rPr>
              <a:t>which plant has grown the </a:t>
            </a:r>
            <a:r>
              <a:rPr lang="en-AU" sz="2400" dirty="0" smtClean="0">
                <a:solidFill>
                  <a:schemeClr val="tx1"/>
                </a:solidFill>
                <a:latin typeface="Arial" panose="020B0604020202020204" pitchFamily="34" charset="0"/>
                <a:cs typeface="Arial" panose="020B0604020202020204" pitchFamily="34" charset="0"/>
              </a:rPr>
              <a:t>most.</a:t>
            </a:r>
            <a:endParaRPr lang="en-AU" sz="2400" dirty="0">
              <a:solidFill>
                <a:schemeClr val="tx1"/>
              </a:solidFill>
              <a:latin typeface="Arial" panose="020B0604020202020204" pitchFamily="34" charset="0"/>
              <a:cs typeface="Arial" panose="020B0604020202020204" pitchFamily="34" charset="0"/>
            </a:endParaRPr>
          </a:p>
          <a:p>
            <a:endParaRPr lang="en-AU" dirty="0">
              <a:solidFill>
                <a:schemeClr val="tx1"/>
              </a:solidFill>
            </a:endParaRPr>
          </a:p>
          <a:p>
            <a:pPr algn="ctr"/>
            <a:r>
              <a:rPr lang="en-AU" dirty="0">
                <a:solidFill>
                  <a:schemeClr val="tx1"/>
                </a:solidFill>
              </a:rPr>
              <a:t> </a:t>
            </a:r>
          </a:p>
        </p:txBody>
      </p:sp>
      <p:grpSp>
        <p:nvGrpSpPr>
          <p:cNvPr id="12" name="Group 11"/>
          <p:cNvGrpSpPr/>
          <p:nvPr/>
        </p:nvGrpSpPr>
        <p:grpSpPr>
          <a:xfrm>
            <a:off x="112143" y="1064930"/>
            <a:ext cx="6188049" cy="1603843"/>
            <a:chOff x="835399" y="1621689"/>
            <a:chExt cx="6188049" cy="1603843"/>
          </a:xfrm>
        </p:grpSpPr>
        <p:sp>
          <p:nvSpPr>
            <p:cNvPr id="6" name="Oval 5"/>
            <p:cNvSpPr/>
            <p:nvPr/>
          </p:nvSpPr>
          <p:spPr>
            <a:xfrm>
              <a:off x="3495056" y="2655138"/>
              <a:ext cx="3528392" cy="5703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835399" y="1621689"/>
              <a:ext cx="1867569" cy="707886"/>
            </a:xfrm>
            <a:prstGeom prst="rect">
              <a:avLst/>
            </a:prstGeom>
            <a:solidFill>
              <a:srgbClr val="FFFFFF"/>
            </a:solidFill>
            <a:effectLst>
              <a:outerShdw blurRad="50800" dist="38100" dir="2700000" algn="tl" rotWithShape="0">
                <a:prstClr val="black">
                  <a:alpha val="40000"/>
                </a:prstClr>
              </a:outerShdw>
            </a:effectLst>
          </p:spPr>
          <p:txBody>
            <a:bodyPr wrap="none" lIns="91440" tIns="45720" rIns="91440" bIns="45720">
              <a:spAutoFit/>
            </a:bodyPr>
            <a:lstStyle/>
            <a:p>
              <a:r>
                <a:rPr lang="en-AU" sz="4000" dirty="0" smtClean="0">
                  <a:latin typeface="Arial"/>
                  <a:cs typeface="Arial"/>
                </a:rPr>
                <a:t>change</a:t>
              </a:r>
              <a:endParaRPr lang="en-AU" sz="4000" dirty="0">
                <a:latin typeface="Arial"/>
                <a:cs typeface="Arial"/>
              </a:endParaRPr>
            </a:p>
          </p:txBody>
        </p:sp>
        <p:cxnSp>
          <p:nvCxnSpPr>
            <p:cNvPr id="10" name="Straight Arrow Connector 9"/>
            <p:cNvCxnSpPr>
              <a:stCxn id="8" idx="3"/>
              <a:endCxn id="6" idx="0"/>
            </p:cNvCxnSpPr>
            <p:nvPr/>
          </p:nvCxnSpPr>
          <p:spPr>
            <a:xfrm>
              <a:off x="2702968" y="1975632"/>
              <a:ext cx="2556284" cy="67950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107504" y="1988840"/>
            <a:ext cx="8784976" cy="2487590"/>
            <a:chOff x="734351" y="935084"/>
            <a:chExt cx="8784976" cy="1822295"/>
          </a:xfrm>
        </p:grpSpPr>
        <p:sp>
          <p:nvSpPr>
            <p:cNvPr id="18" name="Oval 17"/>
            <p:cNvSpPr/>
            <p:nvPr/>
          </p:nvSpPr>
          <p:spPr>
            <a:xfrm>
              <a:off x="3254631" y="2093854"/>
              <a:ext cx="6264696" cy="663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p:cNvSpPr/>
            <p:nvPr/>
          </p:nvSpPr>
          <p:spPr>
            <a:xfrm>
              <a:off x="734351" y="935084"/>
              <a:ext cx="2180405" cy="518565"/>
            </a:xfrm>
            <a:prstGeom prst="rect">
              <a:avLst/>
            </a:prstGeom>
            <a:solidFill>
              <a:srgbClr val="FFFFFF"/>
            </a:solidFill>
            <a:effectLst>
              <a:outerShdw blurRad="50800" dist="38100" dir="2700000" algn="tl" rotWithShape="0">
                <a:prstClr val="black">
                  <a:alpha val="40000"/>
                </a:prstClr>
              </a:outerShdw>
            </a:effectLst>
          </p:spPr>
          <p:txBody>
            <a:bodyPr wrap="none" lIns="91440" tIns="45720" rIns="91440" bIns="45720">
              <a:spAutoFit/>
            </a:bodyPr>
            <a:lstStyle/>
            <a:p>
              <a:r>
                <a:rPr lang="en-AU" sz="4000" dirty="0" smtClean="0">
                  <a:latin typeface="Arial"/>
                  <a:cs typeface="Arial"/>
                </a:rPr>
                <a:t>measure</a:t>
              </a:r>
              <a:endParaRPr lang="en-AU" sz="4000" dirty="0">
                <a:latin typeface="Arial"/>
                <a:cs typeface="Arial"/>
              </a:endParaRPr>
            </a:p>
          </p:txBody>
        </p:sp>
        <p:cxnSp>
          <p:nvCxnSpPr>
            <p:cNvPr id="20" name="Straight Arrow Connector 19"/>
            <p:cNvCxnSpPr>
              <a:stCxn id="19" idx="3"/>
              <a:endCxn id="18" idx="0"/>
            </p:cNvCxnSpPr>
            <p:nvPr/>
          </p:nvCxnSpPr>
          <p:spPr>
            <a:xfrm>
              <a:off x="2914756" y="1194367"/>
              <a:ext cx="3472223" cy="89948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1475656" y="2612242"/>
            <a:ext cx="7160146" cy="3324844"/>
            <a:chOff x="1654331" y="-222703"/>
            <a:chExt cx="7160146" cy="2435630"/>
          </a:xfrm>
        </p:grpSpPr>
        <p:sp>
          <p:nvSpPr>
            <p:cNvPr id="28" name="Oval 27"/>
            <p:cNvSpPr/>
            <p:nvPr/>
          </p:nvSpPr>
          <p:spPr>
            <a:xfrm>
              <a:off x="2549781" y="-222703"/>
              <a:ext cx="6264696" cy="663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28"/>
            <p:cNvSpPr/>
            <p:nvPr/>
          </p:nvSpPr>
          <p:spPr>
            <a:xfrm>
              <a:off x="1654331" y="1694362"/>
              <a:ext cx="1439016" cy="518565"/>
            </a:xfrm>
            <a:prstGeom prst="rect">
              <a:avLst/>
            </a:prstGeom>
            <a:solidFill>
              <a:srgbClr val="FFFFFF"/>
            </a:solidFill>
            <a:effectLst>
              <a:outerShdw blurRad="50800" dist="38100" dir="2700000" algn="tl" rotWithShape="0">
                <a:prstClr val="black">
                  <a:alpha val="40000"/>
                </a:prstClr>
              </a:outerShdw>
            </a:effectLst>
          </p:spPr>
          <p:txBody>
            <a:bodyPr wrap="none" lIns="91440" tIns="45720" rIns="91440" bIns="45720">
              <a:spAutoFit/>
            </a:bodyPr>
            <a:lstStyle/>
            <a:p>
              <a:r>
                <a:rPr lang="en-AU" sz="4000" dirty="0" smtClean="0">
                  <a:latin typeface="Arial"/>
                  <a:cs typeface="Arial"/>
                </a:rPr>
                <a:t>same</a:t>
              </a:r>
              <a:endParaRPr lang="en-AU" sz="4000" dirty="0">
                <a:latin typeface="Arial"/>
                <a:cs typeface="Arial"/>
              </a:endParaRPr>
            </a:p>
          </p:txBody>
        </p:sp>
        <p:cxnSp>
          <p:nvCxnSpPr>
            <p:cNvPr id="30" name="Straight Arrow Connector 29"/>
            <p:cNvCxnSpPr>
              <a:stCxn id="29" idx="3"/>
            </p:cNvCxnSpPr>
            <p:nvPr/>
          </p:nvCxnSpPr>
          <p:spPr>
            <a:xfrm flipV="1">
              <a:off x="3093347" y="330604"/>
              <a:ext cx="2089376" cy="162304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21" name="Picture 20">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72400" y="5733256"/>
            <a:ext cx="773800" cy="783013"/>
          </a:xfrm>
          <a:prstGeom prst="rect">
            <a:avLst/>
          </a:prstGeom>
        </p:spPr>
      </p:pic>
    </p:spTree>
    <p:extLst>
      <p:ext uri="{BB962C8B-B14F-4D97-AF65-F5344CB8AC3E}">
        <p14:creationId xmlns:p14="http://schemas.microsoft.com/office/powerpoint/2010/main" val="41613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608" y="116632"/>
            <a:ext cx="8229600" cy="1143000"/>
          </a:xfrm>
        </p:spPr>
        <p:txBody>
          <a:bodyPr>
            <a:normAutofit/>
          </a:bodyPr>
          <a:lstStyle/>
          <a:p>
            <a:r>
              <a:rPr lang="en-AU" dirty="0">
                <a:latin typeface="Arial" panose="020B0604020202020204" pitchFamily="34" charset="0"/>
                <a:cs typeface="Arial" panose="020B0604020202020204" pitchFamily="34" charset="0"/>
              </a:rPr>
              <a:t>M</a:t>
            </a:r>
            <a:r>
              <a:rPr lang="en-AU" dirty="0" smtClean="0">
                <a:latin typeface="Arial" panose="020B0604020202020204" pitchFamily="34" charset="0"/>
                <a:cs typeface="Arial" panose="020B0604020202020204" pitchFamily="34" charset="0"/>
              </a:rPr>
              <a:t>ake your </a:t>
            </a:r>
            <a:r>
              <a:rPr lang="en-AU" dirty="0" smtClean="0">
                <a:solidFill>
                  <a:srgbClr val="FF0000"/>
                </a:solidFill>
                <a:latin typeface="Arial" panose="020B0604020202020204" pitchFamily="34" charset="0"/>
                <a:cs typeface="Arial" panose="020B0604020202020204" pitchFamily="34" charset="0"/>
              </a:rPr>
              <a:t>observations.</a:t>
            </a:r>
            <a:endParaRPr lang="en-AU" dirty="0">
              <a:solidFill>
                <a:srgbClr val="FF0000"/>
              </a:solidFill>
              <a:latin typeface="Arial" panose="020B0604020202020204" pitchFamily="34" charset="0"/>
              <a:cs typeface="Arial" panose="020B0604020202020204" pitchFamily="34" charset="0"/>
            </a:endParaRPr>
          </a:p>
        </p:txBody>
      </p:sp>
      <p:pic>
        <p:nvPicPr>
          <p:cNvPr id="5" name="Picture 4" descr="Sapling, Plant, Growing, Seedling, Growth, Potted Plant"/>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347864" y="1124744"/>
            <a:ext cx="5469650" cy="521741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G:\8047_C2C\SCIENCE\2016 MAINTENANCE\V8 Slideshows\what is a scientist SS\Sci_Y04_U3_Half Polly3.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5201" y="2420888"/>
            <a:ext cx="2736304" cy="40350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876256" y="5467954"/>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
        <p:nvSpPr>
          <p:cNvPr id="9" name="TextBox 8"/>
          <p:cNvSpPr txBox="1"/>
          <p:nvPr/>
        </p:nvSpPr>
        <p:spPr>
          <a:xfrm>
            <a:off x="4311402" y="5472278"/>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Tree>
    <p:extLst>
      <p:ext uri="{BB962C8B-B14F-4D97-AF65-F5344CB8AC3E}">
        <p14:creationId xmlns:p14="http://schemas.microsoft.com/office/powerpoint/2010/main" val="273943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AU" dirty="0" smtClean="0">
                <a:latin typeface="Arial" panose="020B0604020202020204" pitchFamily="34" charset="0"/>
                <a:cs typeface="Arial" panose="020B0604020202020204" pitchFamily="34" charset="0"/>
              </a:rPr>
              <a:t>Take very careful measurements so your data is </a:t>
            </a:r>
            <a:r>
              <a:rPr lang="en-AU" dirty="0" smtClean="0">
                <a:solidFill>
                  <a:srgbClr val="FF0000"/>
                </a:solidFill>
                <a:latin typeface="Arial" panose="020B0604020202020204" pitchFamily="34" charset="0"/>
                <a:cs typeface="Arial" panose="020B0604020202020204" pitchFamily="34" charset="0"/>
              </a:rPr>
              <a:t>accurate</a:t>
            </a:r>
            <a:r>
              <a:rPr lang="en-AU" dirty="0" smtClean="0">
                <a:latin typeface="Arial" panose="020B0604020202020204" pitchFamily="34" charset="0"/>
                <a:cs typeface="Arial" panose="020B0604020202020204" pitchFamily="34" charset="0"/>
              </a:rPr>
              <a:t>.</a:t>
            </a:r>
            <a:endParaRPr lang="en-AU" dirty="0">
              <a:latin typeface="Arial" panose="020B0604020202020204" pitchFamily="34" charset="0"/>
              <a:cs typeface="Arial" panose="020B0604020202020204" pitchFamily="34" charset="0"/>
            </a:endParaRPr>
          </a:p>
        </p:txBody>
      </p:sp>
      <p:pic>
        <p:nvPicPr>
          <p:cNvPr id="3" name="Picture 2" descr="Sapling, Plant, Growing, Seedling, Growth, Potted Plant"/>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915816" y="2060847"/>
            <a:ext cx="4896544" cy="42100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www.clker.com/cliparts/a/3/b/4/1206564683243345793sarxos_Ruller.svg.med.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15151189">
            <a:off x="6365527" y="2994122"/>
            <a:ext cx="4169738" cy="19875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G:\8047_C2C\SCIENCE\2016 MAINTENANCE\V8 Slideshows\what is a scientist SS\Sci_Y04_U3_Half Polly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3528" y="1610427"/>
            <a:ext cx="2813791" cy="484290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707904" y="5501458"/>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7" name="TextBox 6"/>
          <p:cNvSpPr txBox="1"/>
          <p:nvPr/>
        </p:nvSpPr>
        <p:spPr>
          <a:xfrm>
            <a:off x="6084168" y="5445224"/>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
        <p:nvSpPr>
          <p:cNvPr id="8" name="Rectangle 7"/>
          <p:cNvSpPr/>
          <p:nvPr/>
        </p:nvSpPr>
        <p:spPr>
          <a:xfrm>
            <a:off x="8028384" y="1610427"/>
            <a:ext cx="864096" cy="28803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8864102" y="1844824"/>
            <a:ext cx="288032" cy="419483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8041822" y="6065328"/>
            <a:ext cx="864096" cy="28803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2634681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800200"/>
          </a:xfrm>
        </p:spPr>
        <p:txBody>
          <a:bodyPr>
            <a:noAutofit/>
          </a:bodyPr>
          <a:lstStyle/>
          <a:p>
            <a:pPr algn="l"/>
            <a:r>
              <a:rPr lang="en-AU" sz="3600" dirty="0" smtClean="0">
                <a:latin typeface="Arial" panose="020B0604020202020204" pitchFamily="34" charset="0"/>
                <a:cs typeface="Arial" panose="020B0604020202020204" pitchFamily="34" charset="0"/>
              </a:rPr>
              <a:t>You can compare the results from different groups in your class for more </a:t>
            </a:r>
            <a:r>
              <a:rPr lang="en-AU" sz="3600" dirty="0" smtClean="0">
                <a:solidFill>
                  <a:srgbClr val="FF0000"/>
                </a:solidFill>
                <a:latin typeface="Arial" panose="020B0604020202020204" pitchFamily="34" charset="0"/>
                <a:cs typeface="Arial" panose="020B0604020202020204" pitchFamily="34" charset="0"/>
              </a:rPr>
              <a:t>reliable</a:t>
            </a:r>
            <a:r>
              <a:rPr lang="en-AU" sz="3600" dirty="0" smtClean="0">
                <a:latin typeface="Arial" panose="020B0604020202020204" pitchFamily="34" charset="0"/>
                <a:cs typeface="Arial" panose="020B0604020202020204" pitchFamily="34" charset="0"/>
              </a:rPr>
              <a:t> data. </a:t>
            </a:r>
            <a:endParaRPr lang="en-AU" sz="3600" dirty="0">
              <a:latin typeface="Arial" panose="020B0604020202020204" pitchFamily="34" charset="0"/>
              <a:cs typeface="Arial" panose="020B0604020202020204" pitchFamily="34" charset="0"/>
            </a:endParaRPr>
          </a:p>
        </p:txBody>
      </p:sp>
      <p:grpSp>
        <p:nvGrpSpPr>
          <p:cNvPr id="93" name="Group 92"/>
          <p:cNvGrpSpPr/>
          <p:nvPr/>
        </p:nvGrpSpPr>
        <p:grpSpPr>
          <a:xfrm>
            <a:off x="341065" y="4005064"/>
            <a:ext cx="5825354" cy="1447006"/>
            <a:chOff x="115542" y="3573016"/>
            <a:chExt cx="5825354" cy="1447006"/>
          </a:xfrm>
        </p:grpSpPr>
        <p:grpSp>
          <p:nvGrpSpPr>
            <p:cNvPr id="73" name="Group 72"/>
            <p:cNvGrpSpPr/>
            <p:nvPr/>
          </p:nvGrpSpPr>
          <p:grpSpPr>
            <a:xfrm>
              <a:off x="115542" y="3573016"/>
              <a:ext cx="5825354" cy="1447006"/>
              <a:chOff x="114798" y="1844824"/>
              <a:chExt cx="3600400" cy="824138"/>
            </a:xfrm>
          </p:grpSpPr>
          <p:pic>
            <p:nvPicPr>
              <p:cNvPr id="74" name="Picture 7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79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 name="Picture 7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487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 name="Picture 7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5495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7" name="Picture 7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7503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 name="Picture 7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9511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6" name="TextBox 85"/>
            <p:cNvSpPr txBox="1"/>
            <p:nvPr/>
          </p:nvSpPr>
          <p:spPr>
            <a:xfrm>
              <a:off x="427582" y="4250581"/>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
          <p:nvSpPr>
            <p:cNvPr id="87" name="TextBox 86"/>
            <p:cNvSpPr txBox="1"/>
            <p:nvPr/>
          </p:nvSpPr>
          <p:spPr>
            <a:xfrm>
              <a:off x="1540190" y="4199582"/>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
          <p:nvSpPr>
            <p:cNvPr id="88" name="TextBox 87"/>
            <p:cNvSpPr txBox="1"/>
            <p:nvPr/>
          </p:nvSpPr>
          <p:spPr>
            <a:xfrm>
              <a:off x="2757724" y="4235995"/>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
          <p:nvSpPr>
            <p:cNvPr id="89" name="TextBox 88"/>
            <p:cNvSpPr txBox="1"/>
            <p:nvPr/>
          </p:nvSpPr>
          <p:spPr>
            <a:xfrm>
              <a:off x="3909474" y="4210992"/>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sp>
          <p:nvSpPr>
            <p:cNvPr id="90" name="TextBox 89"/>
            <p:cNvSpPr txBox="1"/>
            <p:nvPr/>
          </p:nvSpPr>
          <p:spPr>
            <a:xfrm>
              <a:off x="5074545" y="4242146"/>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grpSp>
      <p:grpSp>
        <p:nvGrpSpPr>
          <p:cNvPr id="92" name="Group 91"/>
          <p:cNvGrpSpPr/>
          <p:nvPr/>
        </p:nvGrpSpPr>
        <p:grpSpPr>
          <a:xfrm>
            <a:off x="341065" y="2348880"/>
            <a:ext cx="8449987" cy="1559176"/>
            <a:chOff x="133079" y="1765970"/>
            <a:chExt cx="8449987" cy="1559176"/>
          </a:xfrm>
        </p:grpSpPr>
        <p:grpSp>
          <p:nvGrpSpPr>
            <p:cNvPr id="9" name="Group 8"/>
            <p:cNvGrpSpPr/>
            <p:nvPr/>
          </p:nvGrpSpPr>
          <p:grpSpPr>
            <a:xfrm>
              <a:off x="133079" y="1765970"/>
              <a:ext cx="5825354" cy="1447006"/>
              <a:chOff x="114798" y="1844824"/>
              <a:chExt cx="3600400" cy="824138"/>
            </a:xfrm>
          </p:grpSpPr>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79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487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5495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7503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95118" y="1844824"/>
                <a:ext cx="720080" cy="8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1" name="TextBox 80"/>
            <p:cNvSpPr txBox="1"/>
            <p:nvPr/>
          </p:nvSpPr>
          <p:spPr>
            <a:xfrm>
              <a:off x="414262" y="2348880"/>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82" name="TextBox 81"/>
            <p:cNvSpPr txBox="1"/>
            <p:nvPr/>
          </p:nvSpPr>
          <p:spPr>
            <a:xfrm>
              <a:off x="1579333" y="2348880"/>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83" name="TextBox 82"/>
            <p:cNvSpPr txBox="1"/>
            <p:nvPr/>
          </p:nvSpPr>
          <p:spPr>
            <a:xfrm>
              <a:off x="2757724" y="2348880"/>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84" name="TextBox 83"/>
            <p:cNvSpPr txBox="1"/>
            <p:nvPr/>
          </p:nvSpPr>
          <p:spPr>
            <a:xfrm>
              <a:off x="3909474" y="2349956"/>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85" name="TextBox 84"/>
            <p:cNvSpPr txBox="1"/>
            <p:nvPr/>
          </p:nvSpPr>
          <p:spPr>
            <a:xfrm>
              <a:off x="5074545" y="2395139"/>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91" name="Left Arrow 90"/>
            <p:cNvSpPr/>
            <p:nvPr/>
          </p:nvSpPr>
          <p:spPr>
            <a:xfrm>
              <a:off x="6062786" y="1981994"/>
              <a:ext cx="2520280" cy="1343152"/>
            </a:xfrm>
            <a:prstGeom prst="lef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smtClean="0">
                  <a:solidFill>
                    <a:schemeClr val="tx1"/>
                  </a:solidFill>
                  <a:latin typeface="Arial"/>
                  <a:cs typeface="Arial"/>
                </a:rPr>
                <a:t>No fertiliser added</a:t>
              </a:r>
              <a:endParaRPr lang="en-AU" sz="2000" b="1" dirty="0">
                <a:solidFill>
                  <a:schemeClr val="tx1"/>
                </a:solidFill>
                <a:latin typeface="Arial"/>
                <a:cs typeface="Arial"/>
              </a:endParaRPr>
            </a:p>
          </p:txBody>
        </p:sp>
      </p:grpSp>
      <p:sp>
        <p:nvSpPr>
          <p:cNvPr id="94" name="Left Arrow 93"/>
          <p:cNvSpPr/>
          <p:nvPr/>
        </p:nvSpPr>
        <p:spPr>
          <a:xfrm>
            <a:off x="6324187" y="4299942"/>
            <a:ext cx="2520280" cy="1152128"/>
          </a:xfrm>
          <a:prstGeom prst="lef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solidFill>
                  <a:srgbClr val="000000"/>
                </a:solidFill>
                <a:latin typeface="Arial"/>
                <a:cs typeface="Arial"/>
              </a:rPr>
              <a:t>F</a:t>
            </a:r>
            <a:r>
              <a:rPr lang="en-AU" sz="2000" b="1" dirty="0" smtClean="0">
                <a:solidFill>
                  <a:srgbClr val="000000"/>
                </a:solidFill>
                <a:latin typeface="Arial"/>
                <a:cs typeface="Arial"/>
              </a:rPr>
              <a:t>ertiliser added</a:t>
            </a:r>
            <a:endParaRPr lang="en-AU" sz="2000" b="1" dirty="0">
              <a:solidFill>
                <a:srgbClr val="000000"/>
              </a:solidFill>
              <a:latin typeface="Arial"/>
              <a:cs typeface="Arial"/>
            </a:endParaRPr>
          </a:p>
        </p:txBody>
      </p:sp>
      <p:sp>
        <p:nvSpPr>
          <p:cNvPr id="95" name="Rectangle 94"/>
          <p:cNvSpPr/>
          <p:nvPr/>
        </p:nvSpPr>
        <p:spPr>
          <a:xfrm>
            <a:off x="323528" y="5589240"/>
            <a:ext cx="8568952" cy="7200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dirty="0" smtClean="0">
                <a:solidFill>
                  <a:srgbClr val="000000"/>
                </a:solidFill>
                <a:latin typeface="Arial"/>
                <a:cs typeface="Arial"/>
              </a:rPr>
              <a:t>All other variables stay the same.</a:t>
            </a:r>
            <a:endParaRPr lang="en-AU" sz="3200" b="1" dirty="0">
              <a:solidFill>
                <a:srgbClr val="000000"/>
              </a:solidFill>
              <a:latin typeface="Arial"/>
              <a:cs typeface="Arial"/>
            </a:endParaRPr>
          </a:p>
        </p:txBody>
      </p:sp>
    </p:spTree>
    <p:extLst>
      <p:ext uri="{BB962C8B-B14F-4D97-AF65-F5344CB8AC3E}">
        <p14:creationId xmlns:p14="http://schemas.microsoft.com/office/powerpoint/2010/main" val="16127483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16632"/>
            <a:ext cx="8208912" cy="2062103"/>
          </a:xfrm>
          <a:prstGeom prst="rect">
            <a:avLst/>
          </a:prstGeom>
          <a:noFill/>
        </p:spPr>
        <p:txBody>
          <a:bodyPr wrap="square" rtlCol="0">
            <a:spAutoFit/>
          </a:bodyPr>
          <a:lstStyle/>
          <a:p>
            <a:pPr algn="ctr"/>
            <a:r>
              <a:rPr lang="en-AU" sz="3200" dirty="0" smtClean="0">
                <a:latin typeface="Arial" panose="020B0604020202020204" pitchFamily="34" charset="0"/>
                <a:cs typeface="Arial" panose="020B0604020202020204" pitchFamily="34" charset="0"/>
              </a:rPr>
              <a:t>This is a </a:t>
            </a:r>
            <a:r>
              <a:rPr lang="en-AU" sz="3200" dirty="0" smtClean="0">
                <a:solidFill>
                  <a:srgbClr val="FF0000"/>
                </a:solidFill>
                <a:latin typeface="Arial" panose="020B0604020202020204" pitchFamily="34" charset="0"/>
                <a:cs typeface="Arial" panose="020B0604020202020204" pitchFamily="34" charset="0"/>
              </a:rPr>
              <a:t>fair test</a:t>
            </a:r>
            <a:r>
              <a:rPr lang="en-AU" sz="3200" dirty="0" smtClean="0">
                <a:latin typeface="Arial" panose="020B0604020202020204" pitchFamily="34" charset="0"/>
                <a:cs typeface="Arial" panose="020B0604020202020204" pitchFamily="34" charset="0"/>
              </a:rPr>
              <a:t>.</a:t>
            </a:r>
          </a:p>
          <a:p>
            <a:pPr algn="ctr"/>
            <a:r>
              <a:rPr lang="en-AU" sz="3200" dirty="0">
                <a:latin typeface="Arial" panose="020B0604020202020204" pitchFamily="34" charset="0"/>
                <a:cs typeface="Arial" panose="020B0604020202020204" pitchFamily="34" charset="0"/>
              </a:rPr>
              <a:t>Y</a:t>
            </a:r>
            <a:r>
              <a:rPr lang="en-AU" sz="3200" dirty="0" smtClean="0">
                <a:latin typeface="Arial" panose="020B0604020202020204" pitchFamily="34" charset="0"/>
                <a:cs typeface="Arial" panose="020B0604020202020204" pitchFamily="34" charset="0"/>
              </a:rPr>
              <a:t>ou can conclude from your observations that Plant B has grown the tallest because of the fertiliser.</a:t>
            </a:r>
            <a:endParaRPr lang="en-AU" sz="3200" dirty="0">
              <a:latin typeface="Arial" panose="020B0604020202020204" pitchFamily="34" charset="0"/>
              <a:cs typeface="Arial" panose="020B0604020202020204" pitchFamily="34" charset="0"/>
            </a:endParaRPr>
          </a:p>
        </p:txBody>
      </p:sp>
      <p:pic>
        <p:nvPicPr>
          <p:cNvPr id="5" name="Picture 4" descr="Sapling, Plant, Growing, Seedling, Growth, Potted Plant"/>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707904" y="1772816"/>
            <a:ext cx="5004048" cy="462621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72000" y="5589240"/>
            <a:ext cx="576064" cy="707886"/>
          </a:xfrm>
          <a:prstGeom prst="rect">
            <a:avLst/>
          </a:prstGeom>
          <a:noFill/>
        </p:spPr>
        <p:txBody>
          <a:bodyPr wrap="square" rtlCol="0">
            <a:spAutoFit/>
          </a:bodyPr>
          <a:lstStyle/>
          <a:p>
            <a:r>
              <a:rPr lang="en-AU" sz="4000" b="1" dirty="0" smtClean="0">
                <a:solidFill>
                  <a:schemeClr val="accent3">
                    <a:lumMod val="60000"/>
                    <a:lumOff val="40000"/>
                  </a:schemeClr>
                </a:solidFill>
              </a:rPr>
              <a:t>A</a:t>
            </a:r>
            <a:endParaRPr lang="en-AU" sz="4000" b="1" dirty="0">
              <a:solidFill>
                <a:schemeClr val="accent3">
                  <a:lumMod val="60000"/>
                  <a:lumOff val="40000"/>
                </a:schemeClr>
              </a:solidFill>
            </a:endParaRPr>
          </a:p>
        </p:txBody>
      </p:sp>
      <p:sp>
        <p:nvSpPr>
          <p:cNvPr id="7" name="TextBox 6"/>
          <p:cNvSpPr txBox="1"/>
          <p:nvPr/>
        </p:nvSpPr>
        <p:spPr>
          <a:xfrm>
            <a:off x="6948264" y="5611887"/>
            <a:ext cx="576064" cy="769441"/>
          </a:xfrm>
          <a:prstGeom prst="rect">
            <a:avLst/>
          </a:prstGeom>
          <a:noFill/>
        </p:spPr>
        <p:txBody>
          <a:bodyPr wrap="square" rtlCol="0">
            <a:spAutoFit/>
          </a:bodyPr>
          <a:lstStyle/>
          <a:p>
            <a:r>
              <a:rPr lang="en-AU" sz="4400" b="1" dirty="0" smtClean="0">
                <a:solidFill>
                  <a:schemeClr val="accent4">
                    <a:lumMod val="40000"/>
                    <a:lumOff val="60000"/>
                  </a:schemeClr>
                </a:solidFill>
              </a:rPr>
              <a:t>B</a:t>
            </a:r>
            <a:endParaRPr lang="en-AU" sz="4400" b="1" dirty="0">
              <a:solidFill>
                <a:schemeClr val="accent4">
                  <a:lumMod val="40000"/>
                  <a:lumOff val="60000"/>
                </a:schemeClr>
              </a:solidFill>
            </a:endParaRPr>
          </a:p>
        </p:txBody>
      </p:sp>
      <p:pic>
        <p:nvPicPr>
          <p:cNvPr id="7170" name="Picture 2" descr="G:\8047_C2C\SCIENCE\2016 MAINTENANCE\V8 Slideshows\what is a scientist SS\Sci_Y04_U3_Half Polly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75656" y="2204864"/>
            <a:ext cx="2448272" cy="4213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2097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AU" dirty="0" smtClean="0">
                <a:latin typeface="Arial" panose="020B0604020202020204" pitchFamily="34" charset="0"/>
                <a:cs typeface="Arial" panose="020B0604020202020204" pitchFamily="34" charset="0"/>
              </a:rPr>
              <a:t>Attributions</a:t>
            </a:r>
            <a:endParaRPr lang="en-AU" dirty="0">
              <a:latin typeface="Arial" panose="020B0604020202020204" pitchFamily="34" charset="0"/>
              <a:cs typeface="Arial" panose="020B0604020202020204" pitchFamily="34" charset="0"/>
            </a:endParaRPr>
          </a:p>
        </p:txBody>
      </p:sp>
      <p:sp>
        <p:nvSpPr>
          <p:cNvPr id="3" name="Rectangle 2"/>
          <p:cNvSpPr/>
          <p:nvPr/>
        </p:nvSpPr>
        <p:spPr>
          <a:xfrm>
            <a:off x="2051720" y="1700808"/>
            <a:ext cx="6681911" cy="338554"/>
          </a:xfrm>
          <a:prstGeom prst="rect">
            <a:avLst/>
          </a:prstGeom>
        </p:spPr>
        <p:txBody>
          <a:bodyPr wrap="square">
            <a:spAutoFit/>
          </a:bodyPr>
          <a:lstStyle/>
          <a:p>
            <a:r>
              <a:rPr lang="en-AU" sz="1600" dirty="0">
                <a:solidFill>
                  <a:schemeClr val="bg1">
                    <a:lumMod val="65000"/>
                  </a:schemeClr>
                </a:solidFill>
                <a:latin typeface="Arial"/>
                <a:cs typeface="Arial"/>
              </a:rPr>
              <a:t>https://pixabay.com/en/sapling-plant-growing-seedling-154734/</a:t>
            </a:r>
          </a:p>
        </p:txBody>
      </p:sp>
      <p:pic>
        <p:nvPicPr>
          <p:cNvPr id="4" name="Picture 2" descr="Sapling, Plant, Growing, Seedling, Growth, Potted Plan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2068" y="1152203"/>
            <a:ext cx="1439652" cy="8667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aper Bag Lunch Clip Ar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2276872"/>
            <a:ext cx="529112" cy="83426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051720" y="2636912"/>
            <a:ext cx="6318448" cy="338554"/>
          </a:xfrm>
          <a:prstGeom prst="rect">
            <a:avLst/>
          </a:prstGeom>
        </p:spPr>
        <p:txBody>
          <a:bodyPr wrap="square">
            <a:spAutoFit/>
          </a:bodyPr>
          <a:lstStyle/>
          <a:p>
            <a:r>
              <a:rPr lang="en-AU" sz="1600" dirty="0">
                <a:solidFill>
                  <a:schemeClr val="bg1">
                    <a:lumMod val="65000"/>
                  </a:schemeClr>
                </a:solidFill>
                <a:latin typeface="Arial"/>
                <a:cs typeface="Arial"/>
              </a:rPr>
              <a:t>http://www.clker.com/clipart-paper-bag-lunch.html</a:t>
            </a:r>
          </a:p>
        </p:txBody>
      </p:sp>
      <p:pic>
        <p:nvPicPr>
          <p:cNvPr id="7" name="Picture 2" descr="Calendar Clip Ar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5566" y="3284984"/>
            <a:ext cx="641179" cy="80147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051720" y="3717032"/>
            <a:ext cx="3742531" cy="338554"/>
          </a:xfrm>
          <a:prstGeom prst="rect">
            <a:avLst/>
          </a:prstGeom>
        </p:spPr>
        <p:txBody>
          <a:bodyPr wrap="none">
            <a:spAutoFit/>
          </a:bodyPr>
          <a:lstStyle/>
          <a:p>
            <a:r>
              <a:rPr lang="en-AU" sz="1600" dirty="0">
                <a:solidFill>
                  <a:schemeClr val="bg1">
                    <a:lumMod val="65000"/>
                  </a:schemeClr>
                </a:solidFill>
                <a:latin typeface="Arial"/>
                <a:cs typeface="Arial"/>
              </a:rPr>
              <a:t>http://www.clker.com/clipart-14919.html</a:t>
            </a:r>
          </a:p>
        </p:txBody>
      </p:sp>
      <p:pic>
        <p:nvPicPr>
          <p:cNvPr id="9" name="Picture 4" descr="http://www.clker.com/cliparts/a/3/b/4/1206564683243345793sarxos_Ruller.svg.med.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068" y="4553526"/>
            <a:ext cx="1266433" cy="60366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051720" y="4670693"/>
            <a:ext cx="3571110" cy="338554"/>
          </a:xfrm>
          <a:prstGeom prst="rect">
            <a:avLst/>
          </a:prstGeom>
        </p:spPr>
        <p:txBody>
          <a:bodyPr wrap="none">
            <a:spAutoFit/>
          </a:bodyPr>
          <a:lstStyle/>
          <a:p>
            <a:r>
              <a:rPr lang="en-AU" sz="1600" dirty="0">
                <a:solidFill>
                  <a:schemeClr val="bg1">
                    <a:lumMod val="65000"/>
                  </a:schemeClr>
                </a:solidFill>
                <a:latin typeface="Arial"/>
                <a:cs typeface="Arial"/>
              </a:rPr>
              <a:t>http://www.clker.com/clipart-ruler.html</a:t>
            </a:r>
          </a:p>
        </p:txBody>
      </p:sp>
    </p:spTree>
    <p:extLst>
      <p:ext uri="{BB962C8B-B14F-4D97-AF65-F5344CB8AC3E}">
        <p14:creationId xmlns:p14="http://schemas.microsoft.com/office/powerpoint/2010/main" val="4038608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779</TotalTime>
  <Words>506</Words>
  <Application>Microsoft Office PowerPoint</Application>
  <PresentationFormat>On-screen Show (4:3)</PresentationFormat>
  <Paragraphs>95</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Planning and conducting investigations  using fair testing</vt:lpstr>
      <vt:lpstr>The steps of planning and conducting an investigation. </vt:lpstr>
      <vt:lpstr>Planning and conducting</vt:lpstr>
      <vt:lpstr>First you would think of a question to investigate.</vt:lpstr>
      <vt:lpstr>Then make a prediction.</vt:lpstr>
      <vt:lpstr>If you are to rely upon your results, it is important for any experiment to be a  fair test.</vt:lpstr>
      <vt:lpstr>A test is fair if you only  change one variable.</vt:lpstr>
      <vt:lpstr>And then measure one variable.</vt:lpstr>
      <vt:lpstr>All other variables stay the same.</vt:lpstr>
      <vt:lpstr>Plan and follow the method</vt:lpstr>
      <vt:lpstr>Make your observations.</vt:lpstr>
      <vt:lpstr>Take very careful measurements so your data is accurate.</vt:lpstr>
      <vt:lpstr>You can compare the results from different groups in your class for more reliable data. </vt:lpstr>
      <vt:lpstr>PowerPoint Presentation</vt:lpstr>
      <vt:lpstr>Attributions</vt:lpstr>
    </vt:vector>
  </TitlesOfParts>
  <Company>Queensland Government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 Tests</dc:title>
  <dc:creator>BRYANT, Katryn</dc:creator>
  <cp:lastModifiedBy>SEEARY, Adam</cp:lastModifiedBy>
  <cp:revision>52</cp:revision>
  <cp:lastPrinted>2016-09-14T01:23:02Z</cp:lastPrinted>
  <dcterms:created xsi:type="dcterms:W3CDTF">2016-08-01T03:05:27Z</dcterms:created>
  <dcterms:modified xsi:type="dcterms:W3CDTF">2018-01-25T00:41:33Z</dcterms:modified>
</cp:coreProperties>
</file>